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8"/>
  </p:notesMasterIdLst>
  <p:sldIdLst>
    <p:sldId id="256" r:id="rId2"/>
    <p:sldId id="259" r:id="rId3"/>
    <p:sldId id="258" r:id="rId4"/>
    <p:sldId id="337" r:id="rId5"/>
    <p:sldId id="317" r:id="rId6"/>
    <p:sldId id="392" r:id="rId7"/>
    <p:sldId id="318" r:id="rId8"/>
    <p:sldId id="319" r:id="rId9"/>
    <p:sldId id="320" r:id="rId10"/>
    <p:sldId id="321" r:id="rId11"/>
    <p:sldId id="322" r:id="rId12"/>
    <p:sldId id="334" r:id="rId13"/>
    <p:sldId id="335" r:id="rId14"/>
    <p:sldId id="336" r:id="rId15"/>
    <p:sldId id="305" r:id="rId16"/>
    <p:sldId id="306" r:id="rId17"/>
    <p:sldId id="309" r:id="rId18"/>
    <p:sldId id="310" r:id="rId19"/>
    <p:sldId id="311" r:id="rId20"/>
    <p:sldId id="312" r:id="rId21"/>
    <p:sldId id="326" r:id="rId22"/>
    <p:sldId id="323" r:id="rId23"/>
    <p:sldId id="328" r:id="rId24"/>
    <p:sldId id="330" r:id="rId25"/>
    <p:sldId id="331" r:id="rId26"/>
    <p:sldId id="333" r:id="rId27"/>
    <p:sldId id="332" r:id="rId28"/>
    <p:sldId id="338" r:id="rId29"/>
    <p:sldId id="339" r:id="rId30"/>
    <p:sldId id="340" r:id="rId31"/>
    <p:sldId id="341" r:id="rId32"/>
    <p:sldId id="343" r:id="rId33"/>
    <p:sldId id="342" r:id="rId34"/>
    <p:sldId id="344" r:id="rId35"/>
    <p:sldId id="345" r:id="rId36"/>
    <p:sldId id="261" r:id="rId37"/>
    <p:sldId id="266" r:id="rId38"/>
    <p:sldId id="268" r:id="rId39"/>
    <p:sldId id="269" r:id="rId40"/>
    <p:sldId id="270" r:id="rId41"/>
    <p:sldId id="271" r:id="rId42"/>
    <p:sldId id="348" r:id="rId43"/>
    <p:sldId id="346" r:id="rId44"/>
    <p:sldId id="347" r:id="rId45"/>
    <p:sldId id="349" r:id="rId46"/>
    <p:sldId id="352" r:id="rId47"/>
    <p:sldId id="351" r:id="rId48"/>
    <p:sldId id="350" r:id="rId49"/>
    <p:sldId id="353" r:id="rId50"/>
    <p:sldId id="267" r:id="rId51"/>
    <p:sldId id="272" r:id="rId52"/>
    <p:sldId id="273" r:id="rId53"/>
    <p:sldId id="274" r:id="rId54"/>
    <p:sldId id="275" r:id="rId55"/>
    <p:sldId id="279" r:id="rId56"/>
    <p:sldId id="278" r:id="rId57"/>
    <p:sldId id="280" r:id="rId58"/>
    <p:sldId id="281" r:id="rId59"/>
    <p:sldId id="283" r:id="rId60"/>
    <p:sldId id="284" r:id="rId61"/>
    <p:sldId id="285" r:id="rId62"/>
    <p:sldId id="286" r:id="rId63"/>
    <p:sldId id="287" r:id="rId64"/>
    <p:sldId id="413" r:id="rId65"/>
    <p:sldId id="288" r:id="rId66"/>
    <p:sldId id="399" r:id="rId67"/>
    <p:sldId id="400" r:id="rId68"/>
    <p:sldId id="402" r:id="rId69"/>
    <p:sldId id="414" r:id="rId70"/>
    <p:sldId id="426" r:id="rId71"/>
    <p:sldId id="441" r:id="rId72"/>
    <p:sldId id="442" r:id="rId73"/>
    <p:sldId id="425" r:id="rId74"/>
    <p:sldId id="424" r:id="rId75"/>
    <p:sldId id="422" r:id="rId76"/>
    <p:sldId id="444" r:id="rId77"/>
    <p:sldId id="423" r:id="rId78"/>
    <p:sldId id="421" r:id="rId79"/>
    <p:sldId id="427" r:id="rId80"/>
    <p:sldId id="443" r:id="rId81"/>
    <p:sldId id="416" r:id="rId82"/>
    <p:sldId id="417" r:id="rId83"/>
    <p:sldId id="418" r:id="rId84"/>
    <p:sldId id="419" r:id="rId85"/>
    <p:sldId id="420" r:id="rId86"/>
    <p:sldId id="404" r:id="rId87"/>
    <p:sldId id="405" r:id="rId88"/>
    <p:sldId id="406" r:id="rId89"/>
    <p:sldId id="407" r:id="rId90"/>
    <p:sldId id="408" r:id="rId91"/>
    <p:sldId id="409" r:id="rId92"/>
    <p:sldId id="410" r:id="rId93"/>
    <p:sldId id="411" r:id="rId94"/>
    <p:sldId id="428" r:id="rId95"/>
    <p:sldId id="429" r:id="rId96"/>
    <p:sldId id="430" r:id="rId97"/>
    <p:sldId id="431" r:id="rId98"/>
    <p:sldId id="433" r:id="rId99"/>
    <p:sldId id="434" r:id="rId100"/>
    <p:sldId id="435" r:id="rId101"/>
    <p:sldId id="436" r:id="rId102"/>
    <p:sldId id="437" r:id="rId103"/>
    <p:sldId id="438" r:id="rId104"/>
    <p:sldId id="445" r:id="rId105"/>
    <p:sldId id="439" r:id="rId106"/>
    <p:sldId id="440" r:id="rId10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100" d="100"/>
          <a:sy n="100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6C30B-7356-401A-98F6-628C773FC5B2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0CC15-BFE6-4E94-9EEB-AB020D7803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77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0CC15-BFE6-4E94-9EEB-AB020D7803E7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88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AD60-E376-4610-B3D1-64D6665E8060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37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FB94-52C2-4497-9520-E14BFD74854A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60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AAF27-F73F-43D3-986A-FAA9710B2FB6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10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7EFD-4608-4641-9345-661D094BB904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15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DB49-5D54-4AEC-8206-E44154C27E72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39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02AC-D6B2-4F50-AE5B-87DEC7157CC9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84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42B8-2F92-422C-B031-AC1116A6F431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67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B4E8-12D1-46DE-AC0A-9BB39B8BA152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18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E2FF1-949E-4069-B3BC-F9E9A66E6CDD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5718B-156B-4978-A8DC-082328DA647F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9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52B2-E8DA-4D64-825E-FC99A0C074A2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2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C81AE-9786-4099-A2EE-6001A685D1F2}" type="datetime1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236B7-6F50-41CB-8525-C61BCB4BE4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261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解讀關鍵組合語言</a:t>
            </a:r>
            <a:r>
              <a:rPr lang="en-US" altLang="zh-TW" dirty="0" smtClean="0"/>
              <a:t>I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32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731543"/>
          </a:xfrm>
          <a:prstGeom prst="wedgeRectCallou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 smtClean="0"/>
              <a:t>objdump</a:t>
            </a:r>
            <a:r>
              <a:rPr lang="en-US" altLang="zh-TW" sz="2800" dirty="0" smtClean="0"/>
              <a:t> </a:t>
            </a:r>
            <a:r>
              <a:rPr lang="en-US" altLang="zh-TW" sz="28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solidFill>
                  <a:srgbClr val="FFC000"/>
                </a:solidFill>
              </a:rPr>
              <a:t>-j .text</a:t>
            </a:r>
            <a:r>
              <a:rPr lang="en-US" altLang="zh-TW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 intel </a:t>
            </a:r>
            <a:r>
              <a:rPr lang="en-US" altLang="zh-TW" sz="2800" dirty="0" err="1" smtClean="0"/>
              <a:t>helloCTFer</a:t>
            </a:r>
            <a:r>
              <a:rPr lang="zh-TW" altLang="en-US" sz="2800" dirty="0" smtClean="0"/>
              <a:t> </a:t>
            </a:r>
            <a:r>
              <a:rPr lang="en-US" altLang="zh-TW" sz="28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</a:t>
            </a:r>
            <a:r>
              <a:rPr lang="en-US" altLang="zh-TW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no-show-raw-</a:t>
            </a:r>
            <a:r>
              <a:rPr lang="en-US" altLang="zh-TW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insn</a:t>
            </a:r>
            <a:r>
              <a:rPr lang="en-US" altLang="zh-TW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8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TW" altLang="en-US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20299" y="1690689"/>
            <a:ext cx="3395051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("Hello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CTFer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\n");</a:t>
            </a:r>
          </a:p>
          <a:p>
            <a:r>
              <a:rPr lang="en-US" altLang="zh-TW" dirty="0"/>
              <a:t> 5a9:	sub    esp,0xc</a:t>
            </a:r>
          </a:p>
          <a:p>
            <a:r>
              <a:rPr lang="en-US" altLang="zh-TW" dirty="0"/>
              <a:t> 5ac:	lea    </a:t>
            </a:r>
            <a:r>
              <a:rPr lang="en-US" altLang="zh-TW" dirty="0" err="1"/>
              <a:t>edx</a:t>
            </a:r>
            <a:r>
              <a:rPr lang="en-US" altLang="zh-TW" dirty="0"/>
              <a:t>,[eax-0x19b0]</a:t>
            </a:r>
          </a:p>
          <a:p>
            <a:r>
              <a:rPr lang="en-US" altLang="zh-TW" dirty="0"/>
              <a:t> 5b2:	push   </a:t>
            </a:r>
            <a:r>
              <a:rPr lang="en-US" altLang="zh-TW" dirty="0" err="1"/>
              <a:t>edx</a:t>
            </a:r>
            <a:endParaRPr lang="en-US" altLang="zh-TW" dirty="0"/>
          </a:p>
          <a:p>
            <a:r>
              <a:rPr lang="en-US" altLang="zh-TW" dirty="0"/>
              <a:t> 5b3:	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ebx,eax</a:t>
            </a:r>
            <a:endParaRPr lang="en-US" altLang="zh-TW" dirty="0"/>
          </a:p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5b5:	call   3f0 &lt;</a:t>
            </a:r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puts@plt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r>
              <a:rPr lang="en-US" altLang="zh-TW" dirty="0"/>
              <a:t> 5ba:	add    esp,0x10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return 0;</a:t>
            </a:r>
          </a:p>
          <a:p>
            <a:r>
              <a:rPr lang="en-US" altLang="zh-TW" dirty="0"/>
              <a:t> 5bd:	</a:t>
            </a:r>
            <a:r>
              <a:rPr lang="en-US" altLang="zh-TW" dirty="0" err="1"/>
              <a:t>mov</a:t>
            </a:r>
            <a:r>
              <a:rPr lang="en-US" altLang="zh-TW" dirty="0"/>
              <a:t>    eax,0x0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r>
              <a:rPr lang="en-US" altLang="zh-TW" dirty="0"/>
              <a:t> 5c2:	lea    </a:t>
            </a:r>
            <a:r>
              <a:rPr lang="en-US" altLang="zh-TW" dirty="0" err="1"/>
              <a:t>esp</a:t>
            </a:r>
            <a:r>
              <a:rPr lang="en-US" altLang="zh-TW" dirty="0"/>
              <a:t>,[ebp-0x8]</a:t>
            </a:r>
          </a:p>
          <a:p>
            <a:r>
              <a:rPr lang="en-US" altLang="zh-TW" dirty="0"/>
              <a:t> 5c5:	pop    </a:t>
            </a:r>
            <a:r>
              <a:rPr lang="en-US" altLang="zh-TW" dirty="0" err="1"/>
              <a:t>ecx</a:t>
            </a:r>
            <a:endParaRPr lang="en-US" altLang="zh-TW" dirty="0"/>
          </a:p>
          <a:p>
            <a:r>
              <a:rPr lang="en-US" altLang="zh-TW" dirty="0"/>
              <a:t> 5c6:	pop    </a:t>
            </a:r>
            <a:r>
              <a:rPr lang="en-US" altLang="zh-TW" dirty="0" err="1"/>
              <a:t>ebx</a:t>
            </a:r>
            <a:endParaRPr lang="en-US" altLang="zh-TW" dirty="0"/>
          </a:p>
          <a:p>
            <a:r>
              <a:rPr lang="en-US" altLang="zh-TW" dirty="0"/>
              <a:t> 5c7:	pop    </a:t>
            </a:r>
            <a:r>
              <a:rPr lang="en-US" altLang="zh-TW" dirty="0" err="1"/>
              <a:t>ebp</a:t>
            </a:r>
            <a:endParaRPr lang="en-US" altLang="zh-TW" dirty="0"/>
          </a:p>
          <a:p>
            <a:r>
              <a:rPr lang="en-US" altLang="zh-TW" dirty="0"/>
              <a:t> 5c8:	lea    </a:t>
            </a:r>
            <a:r>
              <a:rPr lang="en-US" altLang="zh-TW" dirty="0" err="1"/>
              <a:t>esp</a:t>
            </a:r>
            <a:r>
              <a:rPr lang="en-US" altLang="zh-TW" dirty="0"/>
              <a:t>,[ecx-0x4]</a:t>
            </a:r>
          </a:p>
          <a:p>
            <a:r>
              <a:rPr lang="en-US" altLang="zh-TW" dirty="0"/>
              <a:t> 5cb:	ret 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5272" y="1011429"/>
            <a:ext cx="457200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/>
              <a:t>00000590 &lt;main&gt;: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main()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r>
              <a:rPr lang="en-US" altLang="zh-TW" dirty="0"/>
              <a:t> 590:	lea    </a:t>
            </a:r>
            <a:r>
              <a:rPr lang="en-US" altLang="zh-TW" dirty="0" err="1"/>
              <a:t>ecx</a:t>
            </a:r>
            <a:r>
              <a:rPr lang="en-US" altLang="zh-TW" dirty="0"/>
              <a:t>,[esp+0x4]</a:t>
            </a:r>
          </a:p>
          <a:p>
            <a:r>
              <a:rPr lang="en-US" altLang="zh-TW" dirty="0"/>
              <a:t> 594:	and    esp,0xfffffff0</a:t>
            </a:r>
          </a:p>
          <a:p>
            <a:r>
              <a:rPr lang="en-US" altLang="zh-TW" dirty="0"/>
              <a:t> 597:	push   DWORD PTR [ecx-0x4]</a:t>
            </a:r>
          </a:p>
          <a:p>
            <a:r>
              <a:rPr lang="en-US" altLang="zh-TW" dirty="0"/>
              <a:t> 59a:	push   </a:t>
            </a:r>
            <a:r>
              <a:rPr lang="en-US" altLang="zh-TW" dirty="0" err="1"/>
              <a:t>ebp</a:t>
            </a:r>
            <a:endParaRPr lang="en-US" altLang="zh-TW" dirty="0"/>
          </a:p>
          <a:p>
            <a:r>
              <a:rPr lang="en-US" altLang="zh-TW" dirty="0"/>
              <a:t> 59b:	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ebp,esp</a:t>
            </a:r>
            <a:endParaRPr lang="en-US" altLang="zh-TW" dirty="0"/>
          </a:p>
          <a:p>
            <a:r>
              <a:rPr lang="en-US" altLang="zh-TW" dirty="0"/>
              <a:t> 59d:	push   </a:t>
            </a:r>
            <a:r>
              <a:rPr lang="en-US" altLang="zh-TW" dirty="0" err="1"/>
              <a:t>ebx</a:t>
            </a:r>
            <a:endParaRPr lang="en-US" altLang="zh-TW" dirty="0"/>
          </a:p>
          <a:p>
            <a:r>
              <a:rPr lang="en-US" altLang="zh-TW" dirty="0"/>
              <a:t> 59e:	push   </a:t>
            </a:r>
            <a:r>
              <a:rPr lang="en-US" altLang="zh-TW" dirty="0" err="1"/>
              <a:t>ecx</a:t>
            </a:r>
            <a:endParaRPr lang="en-US" altLang="zh-TW" dirty="0"/>
          </a:p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59f:	call   5cc &lt;__x86.get_pc_thunk.ax&gt;</a:t>
            </a:r>
          </a:p>
          <a:p>
            <a:r>
              <a:rPr lang="en-US" altLang="zh-TW" dirty="0"/>
              <a:t> 5a4:	add    eax,0x1a5c</a:t>
            </a:r>
          </a:p>
        </p:txBody>
      </p:sp>
      <p:sp>
        <p:nvSpPr>
          <p:cNvPr id="2" name="矩形圖說文字 1"/>
          <p:cNvSpPr/>
          <p:nvPr/>
        </p:nvSpPr>
        <p:spPr>
          <a:xfrm>
            <a:off x="5676900" y="739672"/>
            <a:ext cx="2070100" cy="479528"/>
          </a:xfrm>
          <a:prstGeom prst="wedgeRectCallout">
            <a:avLst>
              <a:gd name="adj1" fmla="val -20312"/>
              <a:gd name="adj2" fmla="val -7461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去掉機器碼</a:t>
            </a:r>
            <a:endParaRPr lang="zh-TW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1205737" y="2314575"/>
            <a:ext cx="3585338" cy="275291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675771" y="3468565"/>
            <a:ext cx="1244600" cy="48428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組合語言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43373" y="2334249"/>
            <a:ext cx="697752" cy="27529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232149" y="5194487"/>
            <a:ext cx="1422400" cy="508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記憶體位址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5859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6"/>
            <a:ext cx="2087656" cy="58118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MOV </a:t>
            </a:r>
            <a:r>
              <a:rPr lang="en-US" altLang="zh-TW" dirty="0"/>
              <a:t>$</a:t>
            </a:r>
            <a:r>
              <a:rPr lang="en-US" altLang="zh-TW" dirty="0" smtClean="0"/>
              <a:t>15329</a:t>
            </a:r>
            <a:r>
              <a:rPr lang="en-US" altLang="zh-TW" dirty="0"/>
              <a:t>,%ebx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$21674,%</a:t>
            </a:r>
            <a:r>
              <a:rPr lang="en-US" altLang="zh-TW" dirty="0"/>
              <a:t>eax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$25704,%</a:t>
            </a:r>
            <a:r>
              <a:rPr lang="en-US" altLang="zh-TW" dirty="0"/>
              <a:t>ecx</a:t>
            </a:r>
          </a:p>
          <a:p>
            <a:pPr marL="0" indent="0">
              <a:buNone/>
            </a:pPr>
            <a:r>
              <a:rPr lang="en-US" altLang="zh-TW" dirty="0"/>
              <a:t>CMP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JL L1 </a:t>
            </a:r>
          </a:p>
          <a:p>
            <a:pPr marL="0" indent="0">
              <a:buNone/>
            </a:pPr>
            <a:r>
              <a:rPr lang="en-US" altLang="zh-TW" dirty="0"/>
              <a:t>JMP L2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L1: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IMUL 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JMP L3 </a:t>
            </a:r>
          </a:p>
          <a:p>
            <a:pPr marL="0" indent="0">
              <a:buNone/>
            </a:pPr>
            <a:r>
              <a:rPr lang="en-US" altLang="zh-TW" dirty="0"/>
              <a:t>L2: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L3:</a:t>
            </a:r>
          </a:p>
          <a:p>
            <a:pPr marL="0" indent="0">
              <a:buNone/>
            </a:pPr>
            <a:r>
              <a:rPr lang="en-US" altLang="zh-TW" dirty="0"/>
              <a:t>INT3    # &lt;--- set a breakpoint here</a:t>
            </a:r>
          </a:p>
          <a:p>
            <a:pPr marL="0" indent="0">
              <a:buNone/>
            </a:pPr>
            <a:r>
              <a:rPr lang="en-US" altLang="zh-TW" dirty="0"/>
              <a:t>NOP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3657599" y="518459"/>
          <a:ext cx="41237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882"/>
                <a:gridCol w="2061882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eax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21674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ebx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15329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ecx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25704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線單箭頭接點 4"/>
          <p:cNvCxnSpPr>
            <a:endCxn id="12" idx="1"/>
          </p:cNvCxnSpPr>
          <p:nvPr/>
        </p:nvCxnSpPr>
        <p:spPr>
          <a:xfrm>
            <a:off x="1936376" y="2372659"/>
            <a:ext cx="1819835" cy="1039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3756211" y="2535518"/>
          <a:ext cx="412376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882"/>
                <a:gridCol w="2061882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eax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21674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ebx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15329*21674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=332240746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ecx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25704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8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6"/>
            <a:ext cx="2087656" cy="58118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MOV </a:t>
            </a:r>
            <a:r>
              <a:rPr lang="en-US" altLang="zh-TW" dirty="0"/>
              <a:t>$</a:t>
            </a:r>
            <a:r>
              <a:rPr lang="en-US" altLang="zh-TW" dirty="0" smtClean="0"/>
              <a:t>15329</a:t>
            </a:r>
            <a:r>
              <a:rPr lang="en-US" altLang="zh-TW" dirty="0"/>
              <a:t>,%ebx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$21674,%</a:t>
            </a:r>
            <a:r>
              <a:rPr lang="en-US" altLang="zh-TW" dirty="0"/>
              <a:t>eax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$25704,%</a:t>
            </a:r>
            <a:r>
              <a:rPr lang="en-US" altLang="zh-TW" dirty="0"/>
              <a:t>ecx</a:t>
            </a:r>
          </a:p>
          <a:p>
            <a:pPr marL="0" indent="0">
              <a:buNone/>
            </a:pPr>
            <a:r>
              <a:rPr lang="en-US" altLang="zh-TW" dirty="0"/>
              <a:t>CMP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JL L1 </a:t>
            </a:r>
          </a:p>
          <a:p>
            <a:pPr marL="0" indent="0">
              <a:buNone/>
            </a:pPr>
            <a:r>
              <a:rPr lang="en-US" altLang="zh-TW" dirty="0"/>
              <a:t>JMP L2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L1: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IMUL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JMP L3 </a:t>
            </a:r>
          </a:p>
          <a:p>
            <a:pPr marL="0" indent="0">
              <a:buNone/>
            </a:pPr>
            <a:r>
              <a:rPr lang="en-US" altLang="zh-TW" dirty="0"/>
              <a:t>L2: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L3:</a:t>
            </a:r>
          </a:p>
          <a:p>
            <a:pPr marL="0" indent="0">
              <a:buNone/>
            </a:pPr>
            <a:r>
              <a:rPr lang="en-US" altLang="zh-TW" dirty="0"/>
              <a:t>INT3    # &lt;--- set a breakpoint here</a:t>
            </a:r>
          </a:p>
          <a:p>
            <a:pPr marL="0" indent="0">
              <a:buNone/>
            </a:pPr>
            <a:r>
              <a:rPr lang="en-US" altLang="zh-TW" dirty="0"/>
              <a:t>NOP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endCxn id="12" idx="1"/>
          </p:cNvCxnSpPr>
          <p:nvPr/>
        </p:nvCxnSpPr>
        <p:spPr>
          <a:xfrm>
            <a:off x="1909482" y="2626659"/>
            <a:ext cx="1846729" cy="78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3756211" y="2535518"/>
          <a:ext cx="412376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271"/>
                <a:gridCol w="2160493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eax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21674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ebx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332240746+21674</a:t>
                      </a:r>
                      <a:endParaRPr lang="zh-TW" altLang="en-US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=332262420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ecx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25704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8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6"/>
            <a:ext cx="2087656" cy="58118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MOV </a:t>
            </a:r>
            <a:r>
              <a:rPr lang="en-US" altLang="zh-TW" dirty="0"/>
              <a:t>$</a:t>
            </a:r>
            <a:r>
              <a:rPr lang="en-US" altLang="zh-TW" dirty="0" smtClean="0"/>
              <a:t>15329</a:t>
            </a:r>
            <a:r>
              <a:rPr lang="en-US" altLang="zh-TW" dirty="0"/>
              <a:t>,%ebx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$21674,%</a:t>
            </a:r>
            <a:r>
              <a:rPr lang="en-US" altLang="zh-TW" dirty="0"/>
              <a:t>eax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$25704,%</a:t>
            </a:r>
            <a:r>
              <a:rPr lang="en-US" altLang="zh-TW" dirty="0"/>
              <a:t>ecx</a:t>
            </a:r>
          </a:p>
          <a:p>
            <a:pPr marL="0" indent="0">
              <a:buNone/>
            </a:pPr>
            <a:r>
              <a:rPr lang="en-US" altLang="zh-TW" dirty="0"/>
              <a:t>CMP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JL L1 </a:t>
            </a:r>
          </a:p>
          <a:p>
            <a:pPr marL="0" indent="0">
              <a:buNone/>
            </a:pPr>
            <a:r>
              <a:rPr lang="en-US" altLang="zh-TW" dirty="0"/>
              <a:t>JMP L2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L1: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IMUL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 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JMP L3 </a:t>
            </a:r>
          </a:p>
          <a:p>
            <a:pPr marL="0" indent="0">
              <a:buNone/>
            </a:pPr>
            <a:r>
              <a:rPr lang="en-US" altLang="zh-TW" dirty="0"/>
              <a:t>L2: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L3:</a:t>
            </a:r>
          </a:p>
          <a:p>
            <a:pPr marL="0" indent="0">
              <a:buNone/>
            </a:pPr>
            <a:r>
              <a:rPr lang="en-US" altLang="zh-TW" dirty="0"/>
              <a:t>INT3    # &lt;--- set a breakpoint here</a:t>
            </a:r>
          </a:p>
          <a:p>
            <a:pPr marL="0" indent="0">
              <a:buNone/>
            </a:pPr>
            <a:r>
              <a:rPr lang="en-US" altLang="zh-TW" dirty="0"/>
              <a:t>NOP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909482" y="2895600"/>
            <a:ext cx="1775012" cy="179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3756211" y="2535518"/>
          <a:ext cx="412376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271"/>
                <a:gridCol w="2160493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eax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332262420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ebx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332240746+21674</a:t>
                      </a:r>
                      <a:endParaRPr lang="zh-TW" altLang="en-US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=332262420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ecx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25704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46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6"/>
            <a:ext cx="2087656" cy="58118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MOV </a:t>
            </a:r>
            <a:r>
              <a:rPr lang="en-US" altLang="zh-TW" dirty="0"/>
              <a:t>$</a:t>
            </a:r>
            <a:r>
              <a:rPr lang="en-US" altLang="zh-TW" dirty="0" smtClean="0"/>
              <a:t>15329</a:t>
            </a:r>
            <a:r>
              <a:rPr lang="en-US" altLang="zh-TW" dirty="0"/>
              <a:t>,%ebx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$21674,%</a:t>
            </a:r>
            <a:r>
              <a:rPr lang="en-US" altLang="zh-TW" dirty="0"/>
              <a:t>eax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$25704,%</a:t>
            </a:r>
            <a:r>
              <a:rPr lang="en-US" altLang="zh-TW" dirty="0"/>
              <a:t>ecx</a:t>
            </a:r>
          </a:p>
          <a:p>
            <a:pPr marL="0" indent="0">
              <a:buNone/>
            </a:pPr>
            <a:r>
              <a:rPr lang="en-US" altLang="zh-TW" dirty="0"/>
              <a:t>CMP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JL L1 </a:t>
            </a:r>
          </a:p>
          <a:p>
            <a:pPr marL="0" indent="0">
              <a:buNone/>
            </a:pPr>
            <a:r>
              <a:rPr lang="en-US" altLang="zh-TW" dirty="0"/>
              <a:t>JMP L2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L1: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IMUL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 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 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JMP L3 </a:t>
            </a:r>
          </a:p>
          <a:p>
            <a:pPr marL="0" indent="0">
              <a:buNone/>
            </a:pPr>
            <a:r>
              <a:rPr lang="en-US" altLang="zh-TW" dirty="0"/>
              <a:t>L2: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L3:</a:t>
            </a:r>
          </a:p>
          <a:p>
            <a:pPr marL="0" indent="0">
              <a:buNone/>
            </a:pPr>
            <a:r>
              <a:rPr lang="en-US" altLang="zh-TW" dirty="0"/>
              <a:t>INT3    # &lt;--- set a breakpoint here</a:t>
            </a:r>
          </a:p>
          <a:p>
            <a:pPr marL="0" indent="0">
              <a:buNone/>
            </a:pPr>
            <a:r>
              <a:rPr lang="en-US" altLang="zh-TW" dirty="0"/>
              <a:t>NOP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873624" y="3074894"/>
            <a:ext cx="1810870" cy="6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3756211" y="2535518"/>
          <a:ext cx="412376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271"/>
                <a:gridCol w="2160493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eax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332262420-25704</a:t>
                      </a:r>
                      <a:endParaRPr lang="zh-TW" altLang="en-US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=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332236716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ebx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332240746+21674</a:t>
                      </a:r>
                      <a:endParaRPr lang="zh-TW" altLang="en-US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=332262420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ecx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25704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8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22344" y="427879"/>
            <a:ext cx="1729067" cy="58118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zh-TW" dirty="0"/>
              <a:t>.global main</a:t>
            </a:r>
          </a:p>
          <a:p>
            <a:pPr marL="0" indent="0">
              <a:buNone/>
            </a:pPr>
            <a:r>
              <a:rPr lang="en-US" altLang="zh-TW" dirty="0"/>
              <a:t>.text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main: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$119,%ebx</a:t>
            </a:r>
          </a:p>
          <a:p>
            <a:pPr marL="0" indent="0">
              <a:buNone/>
            </a:pPr>
            <a:r>
              <a:rPr lang="en-US" altLang="zh-TW" dirty="0"/>
              <a:t>MOV $28557,%eax</a:t>
            </a:r>
          </a:p>
          <a:p>
            <a:pPr marL="0" indent="0">
              <a:buNone/>
            </a:pPr>
            <a:r>
              <a:rPr lang="en-US" altLang="zh-TW" dirty="0"/>
              <a:t>MOV $8055,%ecx</a:t>
            </a:r>
          </a:p>
          <a:p>
            <a:pPr marL="0" indent="0">
              <a:buNone/>
            </a:pPr>
            <a:r>
              <a:rPr lang="en-US" altLang="zh-TW" dirty="0"/>
              <a:t>CMP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JL L1 </a:t>
            </a:r>
          </a:p>
          <a:p>
            <a:pPr marL="0" indent="0">
              <a:buNone/>
            </a:pPr>
            <a:r>
              <a:rPr lang="en-US" altLang="zh-TW" dirty="0"/>
              <a:t>JMP L2 </a:t>
            </a:r>
          </a:p>
          <a:p>
            <a:pPr marL="0" indent="0">
              <a:buNone/>
            </a:pPr>
            <a:r>
              <a:rPr lang="en-US" altLang="zh-TW" dirty="0"/>
              <a:t>L1: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JMP L3 </a:t>
            </a:r>
          </a:p>
          <a:p>
            <a:pPr marL="0" indent="0">
              <a:buNone/>
            </a:pPr>
            <a:r>
              <a:rPr lang="en-US" altLang="zh-TW" dirty="0"/>
              <a:t>L2: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L3:</a:t>
            </a:r>
          </a:p>
          <a:p>
            <a:pPr marL="0" indent="0">
              <a:buNone/>
            </a:pPr>
            <a:r>
              <a:rPr lang="en-US" altLang="zh-TW" dirty="0"/>
              <a:t>INT3    # &lt;--- set a breakpoint here</a:t>
            </a:r>
          </a:p>
          <a:p>
            <a:pPr marL="0" indent="0">
              <a:buNone/>
            </a:pPr>
            <a:r>
              <a:rPr lang="en-US" altLang="zh-TW" dirty="0"/>
              <a:t>NOP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02424" y="2593168"/>
            <a:ext cx="216623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-o basic2 basic2.s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02424" y="1931477"/>
            <a:ext cx="144911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gedit</a:t>
            </a:r>
            <a:r>
              <a:rPr lang="en-US" altLang="zh-TW" dirty="0"/>
              <a:t> basic2.s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702424" y="3188330"/>
            <a:ext cx="45720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gdb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./basic2 -q -batch -n -ex 'r' -ex 'p $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</a:t>
            </a:r>
          </a:p>
          <a:p>
            <a:endParaRPr lang="en-US" altLang="zh-TW" dirty="0"/>
          </a:p>
          <a:p>
            <a:r>
              <a:rPr lang="en-US" altLang="zh-TW" dirty="0"/>
              <a:t>Program received signal SIGTRAP, Trace/breakpoint trap.</a:t>
            </a:r>
          </a:p>
          <a:p>
            <a:r>
              <a:rPr lang="en-US" altLang="zh-TW" dirty="0"/>
              <a:t>0x8000058a in L3 ()</a:t>
            </a:r>
          </a:p>
          <a:p>
            <a:r>
              <a:rPr lang="en-US" altLang="zh-TW" dirty="0"/>
              <a:t>$1 = </a:t>
            </a:r>
            <a:r>
              <a:rPr lang="en-US" altLang="zh-TW" b="1" dirty="0">
                <a:solidFill>
                  <a:srgbClr val="7030A0"/>
                </a:solidFill>
              </a:rPr>
              <a:t>3418785</a:t>
            </a:r>
          </a:p>
        </p:txBody>
      </p:sp>
      <p:sp>
        <p:nvSpPr>
          <p:cNvPr id="8" name="矩形圖說文字 7"/>
          <p:cNvSpPr/>
          <p:nvPr/>
        </p:nvSpPr>
        <p:spPr>
          <a:xfrm>
            <a:off x="0" y="0"/>
            <a:ext cx="1156447" cy="6858000"/>
          </a:xfrm>
          <a:prstGeom prst="wedgeRectCallout">
            <a:avLst>
              <a:gd name="adj1" fmla="val 61338"/>
              <a:gd name="adj2" fmla="val -2455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作業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756211" y="6185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https://github.com/VulnHub/ctf-writeups/blob/master/2014/picoctf/basic-asm.md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15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/>
              <a:t>CTF</a:t>
            </a:r>
            <a:r>
              <a:rPr lang="zh-TW" altLang="en-US" sz="4800" dirty="0" smtClean="0"/>
              <a:t>組合語言題</a:t>
            </a:r>
            <a:endParaRPr lang="en-US" altLang="zh-TW" sz="4800" dirty="0" smtClean="0"/>
          </a:p>
          <a:p>
            <a:endParaRPr lang="en-US" altLang="zh-TW" sz="4800" dirty="0" smtClean="0"/>
          </a:p>
          <a:p>
            <a:r>
              <a:rPr lang="en-US" altLang="zh-TW" sz="4400" dirty="0" err="1"/>
              <a:t>angstromCTF</a:t>
            </a:r>
            <a:r>
              <a:rPr lang="en-US" altLang="zh-TW" sz="4400" dirty="0"/>
              <a:t> 2016 : </a:t>
            </a:r>
            <a:endParaRPr lang="en-US" altLang="zh-TW" sz="4400" dirty="0" smtClean="0"/>
          </a:p>
          <a:p>
            <a:r>
              <a:rPr lang="en-US" altLang="zh-TW" sz="4400" dirty="0" smtClean="0"/>
              <a:t>asm-tracing-45</a:t>
            </a:r>
          </a:p>
          <a:p>
            <a:endParaRPr lang="en-US" altLang="zh-TW" sz="4400" dirty="0"/>
          </a:p>
          <a:p>
            <a:r>
              <a:rPr lang="en-US" altLang="zh-TW" sz="2400" dirty="0"/>
              <a:t>https://github.com/ctfs/write-ups-2016/tree/master/angstromctf-2016/re/asm-tracing-45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581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8449" y="171824"/>
            <a:ext cx="6699251" cy="6686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200" dirty="0"/>
              <a:t># This ASM is AT&amp;T syntax: http://www.imada.sdu.dk/Courses/DM18/Litteratur/IntelnATT.htm</a:t>
            </a:r>
          </a:p>
          <a:p>
            <a:pPr marL="0" indent="0">
              <a:buNone/>
            </a:pPr>
            <a:r>
              <a:rPr lang="en-US" altLang="zh-TW" sz="1200" dirty="0"/>
              <a:t># All the GNU tools (as, </a:t>
            </a:r>
            <a:r>
              <a:rPr lang="en-US" altLang="zh-TW" sz="1200" dirty="0" err="1"/>
              <a:t>gdb</a:t>
            </a:r>
            <a:r>
              <a:rPr lang="en-US" altLang="zh-TW" sz="1200" dirty="0"/>
              <a:t>, and </a:t>
            </a:r>
            <a:r>
              <a:rPr lang="en-US" altLang="zh-TW" sz="1200" dirty="0" err="1"/>
              <a:t>objdump</a:t>
            </a:r>
            <a:r>
              <a:rPr lang="en-US" altLang="zh-TW" sz="1200" dirty="0"/>
              <a:t>) use AT&amp;T syntax by default</a:t>
            </a:r>
          </a:p>
          <a:p>
            <a:pPr marL="0" indent="0">
              <a:buNone/>
            </a:pPr>
            <a:r>
              <a:rPr lang="en-US" altLang="zh-TW" sz="1200" dirty="0"/>
              <a:t>start:</a:t>
            </a:r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mov</a:t>
            </a:r>
            <a:r>
              <a:rPr lang="en-US" altLang="zh-TW" sz="1200" dirty="0"/>
              <a:t> $1337, %</a:t>
            </a:r>
            <a:r>
              <a:rPr lang="en-US" altLang="zh-TW" sz="1200" dirty="0" err="1"/>
              <a:t>eax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mov</a:t>
            </a:r>
            <a:r>
              <a:rPr lang="en-US" altLang="zh-TW" sz="1200" dirty="0"/>
              <a:t> $6098, %</a:t>
            </a:r>
            <a:r>
              <a:rPr lang="en-US" altLang="zh-TW" sz="1200" dirty="0" err="1"/>
              <a:t>ebx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mov</a:t>
            </a:r>
            <a:r>
              <a:rPr lang="en-US" altLang="zh-TW" sz="1200" dirty="0"/>
              <a:t> $4352, %</a:t>
            </a:r>
            <a:r>
              <a:rPr lang="en-US" altLang="zh-TW" sz="1200" dirty="0" err="1"/>
              <a:t>ecx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xor</a:t>
            </a:r>
            <a:r>
              <a:rPr lang="en-US" altLang="zh-TW" sz="1200" dirty="0"/>
              <a:t> %</a:t>
            </a:r>
            <a:r>
              <a:rPr lang="en-US" altLang="zh-TW" sz="1200" dirty="0" err="1"/>
              <a:t>edx</a:t>
            </a:r>
            <a:r>
              <a:rPr lang="en-US" altLang="zh-TW" sz="1200" dirty="0"/>
              <a:t>, %</a:t>
            </a:r>
            <a:r>
              <a:rPr lang="en-US" altLang="zh-TW" sz="1200" dirty="0" err="1"/>
              <a:t>edx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</a:p>
          <a:p>
            <a:pPr marL="0" indent="0">
              <a:buNone/>
            </a:pPr>
            <a:r>
              <a:rPr lang="en-US" altLang="zh-TW" sz="1200" dirty="0"/>
              <a:t>	sub %</a:t>
            </a:r>
            <a:r>
              <a:rPr lang="en-US" altLang="zh-TW" sz="1200" dirty="0" err="1"/>
              <a:t>ecx</a:t>
            </a:r>
            <a:r>
              <a:rPr lang="en-US" altLang="zh-TW" sz="1200" dirty="0"/>
              <a:t>, %</a:t>
            </a:r>
            <a:r>
              <a:rPr lang="en-US" altLang="zh-TW" sz="1200" dirty="0" err="1"/>
              <a:t>ebx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cmp</a:t>
            </a:r>
            <a:r>
              <a:rPr lang="en-US" altLang="zh-TW" sz="1200" dirty="0"/>
              <a:t> %</a:t>
            </a:r>
            <a:r>
              <a:rPr lang="en-US" altLang="zh-TW" sz="1200" dirty="0" err="1"/>
              <a:t>ebx</a:t>
            </a:r>
            <a:r>
              <a:rPr lang="en-US" altLang="zh-TW" sz="1200" dirty="0"/>
              <a:t>, %</a:t>
            </a:r>
            <a:r>
              <a:rPr lang="en-US" altLang="zh-TW" sz="1200" dirty="0" err="1"/>
              <a:t>eax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jge</a:t>
            </a:r>
            <a:r>
              <a:rPr lang="en-US" altLang="zh-TW" sz="1200" dirty="0"/>
              <a:t> next1</a:t>
            </a:r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jmp</a:t>
            </a:r>
            <a:r>
              <a:rPr lang="en-US" altLang="zh-TW" sz="1200" dirty="0"/>
              <a:t> next2</a:t>
            </a:r>
          </a:p>
          <a:p>
            <a:pPr marL="0" indent="0">
              <a:buNone/>
            </a:pPr>
            <a:r>
              <a:rPr lang="en-US" altLang="zh-TW" sz="1200" dirty="0"/>
              <a:t>next1:</a:t>
            </a:r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cmp</a:t>
            </a:r>
            <a:r>
              <a:rPr lang="en-US" altLang="zh-TW" sz="1200" dirty="0"/>
              <a:t> $4, %</a:t>
            </a:r>
            <a:r>
              <a:rPr lang="en-US" altLang="zh-TW" sz="1200" dirty="0" err="1"/>
              <a:t>edx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jg</a:t>
            </a:r>
            <a:r>
              <a:rPr lang="en-US" altLang="zh-TW" sz="1200" dirty="0"/>
              <a:t> end</a:t>
            </a:r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inc</a:t>
            </a:r>
            <a:r>
              <a:rPr lang="en-US" altLang="zh-TW" sz="1200" dirty="0"/>
              <a:t> %</a:t>
            </a:r>
            <a:r>
              <a:rPr lang="en-US" altLang="zh-TW" sz="1200" dirty="0" err="1"/>
              <a:t>edx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next2:</a:t>
            </a:r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xchg</a:t>
            </a:r>
            <a:r>
              <a:rPr lang="en-US" altLang="zh-TW" sz="1200" dirty="0"/>
              <a:t> %</a:t>
            </a:r>
            <a:r>
              <a:rPr lang="en-US" altLang="zh-TW" sz="1200" dirty="0" err="1"/>
              <a:t>eax</a:t>
            </a:r>
            <a:r>
              <a:rPr lang="en-US" altLang="zh-TW" sz="1200" dirty="0"/>
              <a:t>, %</a:t>
            </a:r>
            <a:r>
              <a:rPr lang="en-US" altLang="zh-TW" sz="1200" dirty="0" err="1"/>
              <a:t>ebx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idiv</a:t>
            </a:r>
            <a:r>
              <a:rPr lang="en-US" altLang="zh-TW" sz="1200" dirty="0"/>
              <a:t> %</a:t>
            </a:r>
            <a:r>
              <a:rPr lang="en-US" altLang="zh-TW" sz="1200" dirty="0" err="1"/>
              <a:t>ebx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add %</a:t>
            </a:r>
            <a:r>
              <a:rPr lang="en-US" altLang="zh-TW" sz="1200" dirty="0" err="1"/>
              <a:t>edx</a:t>
            </a:r>
            <a:r>
              <a:rPr lang="en-US" altLang="zh-TW" sz="1200" dirty="0"/>
              <a:t>, %</a:t>
            </a:r>
            <a:r>
              <a:rPr lang="en-US" altLang="zh-TW" sz="1200" dirty="0" err="1"/>
              <a:t>eax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imul</a:t>
            </a:r>
            <a:r>
              <a:rPr lang="en-US" altLang="zh-TW" sz="1200" dirty="0"/>
              <a:t> %</a:t>
            </a:r>
            <a:r>
              <a:rPr lang="en-US" altLang="zh-TW" sz="1200" dirty="0" err="1"/>
              <a:t>ecx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jmp</a:t>
            </a:r>
            <a:r>
              <a:rPr lang="en-US" altLang="zh-TW" sz="1200" dirty="0"/>
              <a:t> next1</a:t>
            </a:r>
          </a:p>
          <a:p>
            <a:pPr marL="0" indent="0">
              <a:buNone/>
            </a:pPr>
            <a:r>
              <a:rPr lang="en-US" altLang="zh-TW" sz="1200" dirty="0"/>
              <a:t>end:</a:t>
            </a:r>
            <a:endParaRPr lang="zh-TW" altLang="en-US" sz="1200" dirty="0"/>
          </a:p>
        </p:txBody>
      </p:sp>
      <p:sp>
        <p:nvSpPr>
          <p:cNvPr id="4" name="矩形 3"/>
          <p:cNvSpPr/>
          <p:nvPr/>
        </p:nvSpPr>
        <p:spPr>
          <a:xfrm>
            <a:off x="3089648" y="2194289"/>
            <a:ext cx="5965452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angstromCTF</a:t>
            </a:r>
            <a:r>
              <a:rPr lang="en-US" altLang="zh-TW" sz="2400" dirty="0"/>
              <a:t> 2016 : </a:t>
            </a:r>
          </a:p>
          <a:p>
            <a:r>
              <a:rPr lang="en-US" altLang="zh-TW" sz="2400" dirty="0"/>
              <a:t>asm-tracing-45</a:t>
            </a:r>
            <a:endParaRPr lang="zh-TW" altLang="en-US" sz="2400" dirty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Reading </a:t>
            </a:r>
            <a:r>
              <a:rPr lang="en-US" altLang="zh-TW" sz="2400" dirty="0"/>
              <a:t>assembly language is one of the core skills for reverse engineering. Test your abilities by tracing this code and seeing what %</a:t>
            </a:r>
            <a:r>
              <a:rPr lang="en-US" altLang="zh-TW" sz="2400" dirty="0" err="1"/>
              <a:t>eax</a:t>
            </a:r>
            <a:r>
              <a:rPr lang="en-US" altLang="zh-TW" sz="2400" dirty="0"/>
              <a:t> contains by the end! Enter the result as an unsigned decimal integer.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61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885" y="255827"/>
            <a:ext cx="2168338" cy="1017161"/>
          </a:xfrm>
        </p:spPr>
        <p:txBody>
          <a:bodyPr/>
          <a:lstStyle/>
          <a:p>
            <a:r>
              <a:rPr lang="en-US" altLang="zh-TW" dirty="0" smtClean="0"/>
              <a:t>-M</a:t>
            </a:r>
            <a:r>
              <a:rPr lang="zh-TW" altLang="en-US" dirty="0" smtClean="0"/>
              <a:t>參數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870" y="1690689"/>
            <a:ext cx="3590265" cy="4351338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err="1"/>
              <a:t>objdump</a:t>
            </a:r>
            <a:r>
              <a:rPr lang="en-US" altLang="zh-TW" dirty="0"/>
              <a:t>: supported targets: elf32-i386 elf32-iamcu a.out-i386-linux pei-i386 elf32-little elf32-big elf64-x86-64 elf32-x86-64 pei-x86-64 elf64-l1om elf64-k1om elf64-little elf64-big pe-x86-64 pe-bigobj-x86-64 pe-i386 plugin </a:t>
            </a:r>
            <a:r>
              <a:rPr lang="en-US" altLang="zh-TW" dirty="0" err="1"/>
              <a:t>srec</a:t>
            </a:r>
            <a:r>
              <a:rPr lang="en-US" altLang="zh-TW" dirty="0"/>
              <a:t> </a:t>
            </a:r>
            <a:r>
              <a:rPr lang="en-US" altLang="zh-TW" dirty="0" err="1"/>
              <a:t>symbolsrec</a:t>
            </a:r>
            <a:r>
              <a:rPr lang="en-US" altLang="zh-TW" dirty="0"/>
              <a:t> </a:t>
            </a:r>
            <a:r>
              <a:rPr lang="en-US" altLang="zh-TW" dirty="0" err="1"/>
              <a:t>verilog</a:t>
            </a:r>
            <a:r>
              <a:rPr lang="en-US" altLang="zh-TW" dirty="0"/>
              <a:t> </a:t>
            </a:r>
            <a:r>
              <a:rPr lang="en-US" altLang="zh-TW" dirty="0" err="1"/>
              <a:t>tekhex</a:t>
            </a:r>
            <a:r>
              <a:rPr lang="en-US" altLang="zh-TW" dirty="0"/>
              <a:t> binary </a:t>
            </a:r>
            <a:r>
              <a:rPr lang="en-US" altLang="zh-TW" dirty="0" err="1"/>
              <a:t>ihex</a:t>
            </a:r>
            <a:r>
              <a:rPr lang="en-US" altLang="zh-TW" dirty="0"/>
              <a:t> </a:t>
            </a:r>
            <a:r>
              <a:rPr lang="en-US" altLang="zh-TW" dirty="0" err="1"/>
              <a:t>trad</a:t>
            </a:r>
            <a:r>
              <a:rPr lang="en-US" altLang="zh-TW" dirty="0"/>
              <a:t>-core</a:t>
            </a:r>
          </a:p>
          <a:p>
            <a:r>
              <a:rPr lang="en-US" altLang="zh-TW" dirty="0" err="1"/>
              <a:t>objdump</a:t>
            </a:r>
            <a:r>
              <a:rPr lang="en-US" altLang="zh-TW" dirty="0"/>
              <a:t>: supported architectures: i386 i386:x86-64 i386:x64-32 i8086 i386:intel i386:x86-64:intel i386:x64-32:intel i386:nacl i386:x86-64:nacl i386:x64-32:nacl </a:t>
            </a:r>
            <a:r>
              <a:rPr lang="en-US" altLang="zh-TW" dirty="0" err="1"/>
              <a:t>iamcu</a:t>
            </a:r>
            <a:r>
              <a:rPr lang="en-US" altLang="zh-TW" dirty="0"/>
              <a:t> </a:t>
            </a:r>
            <a:r>
              <a:rPr lang="en-US" altLang="zh-TW" dirty="0" err="1"/>
              <a:t>iamcu:intel</a:t>
            </a:r>
            <a:r>
              <a:rPr lang="en-US" altLang="zh-TW" dirty="0"/>
              <a:t> l1om l1om:intel k1om k1om:intel plugin</a:t>
            </a:r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3748135" y="4391580"/>
            <a:ext cx="5006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 </a:t>
            </a:r>
            <a:endParaRPr lang="zh-TW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3748135" y="255827"/>
            <a:ext cx="4572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The following i386/x86-64 specific disassembler options are supported for use</a:t>
            </a:r>
          </a:p>
          <a:p>
            <a:r>
              <a:rPr lang="en-US" altLang="zh-TW" dirty="0"/>
              <a:t>with the -M switch (multiple options should be separated by commas):</a:t>
            </a:r>
          </a:p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x86-64      Disassemble in 64bit mode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i386        Disassemble in 32bit mode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i8086       Disassemble in 16bit mode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att</a:t>
            </a:r>
            <a:r>
              <a:rPr lang="en-US" altLang="zh-TW" dirty="0"/>
              <a:t>         Display instruction in AT&amp;T syntax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intel       Display instruction in Intel syntax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att</a:t>
            </a:r>
            <a:r>
              <a:rPr lang="en-US" altLang="zh-TW" dirty="0"/>
              <a:t>-mnemonic</a:t>
            </a:r>
          </a:p>
          <a:p>
            <a:r>
              <a:rPr lang="en-US" altLang="zh-TW" dirty="0"/>
              <a:t>              Display instruction in AT&amp;T mnemonic</a:t>
            </a:r>
          </a:p>
          <a:p>
            <a:r>
              <a:rPr lang="en-US" altLang="zh-TW" dirty="0"/>
              <a:t>  intel-mnemonic</a:t>
            </a:r>
          </a:p>
          <a:p>
            <a:r>
              <a:rPr lang="en-US" altLang="zh-TW" dirty="0"/>
              <a:t>              Display instruction in Intel </a:t>
            </a:r>
            <a:r>
              <a:rPr lang="en-US" altLang="zh-TW" dirty="0" smtClean="0"/>
              <a:t>mnemonic</a:t>
            </a:r>
          </a:p>
          <a:p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</a:t>
            </a:r>
            <a:r>
              <a:rPr lang="en-US" altLang="zh-TW" dirty="0" smtClean="0"/>
              <a:t>addr64      </a:t>
            </a:r>
            <a:r>
              <a:rPr lang="en-US" altLang="zh-TW" dirty="0"/>
              <a:t>Assume 64bit address size</a:t>
            </a:r>
          </a:p>
          <a:p>
            <a:r>
              <a:rPr lang="en-US" altLang="zh-TW" dirty="0"/>
              <a:t>  addr32      Assume 32bit address size</a:t>
            </a:r>
          </a:p>
          <a:p>
            <a:r>
              <a:rPr lang="en-US" altLang="zh-TW" dirty="0"/>
              <a:t>  addr16      Assume 16bit address size</a:t>
            </a:r>
          </a:p>
          <a:p>
            <a:r>
              <a:rPr lang="en-US" altLang="zh-TW" dirty="0"/>
              <a:t>  data32      Assume 32bit data size</a:t>
            </a:r>
          </a:p>
          <a:p>
            <a:r>
              <a:rPr lang="en-US" altLang="zh-TW" dirty="0"/>
              <a:t>  data16      Assume 16bit data size</a:t>
            </a:r>
          </a:p>
          <a:p>
            <a:r>
              <a:rPr lang="en-US" altLang="zh-TW" dirty="0"/>
              <a:t>  suffix      </a:t>
            </a:r>
            <a:r>
              <a:rPr lang="en-US" altLang="zh-TW" sz="1400" dirty="0"/>
              <a:t>Always display instruction suffix in AT&amp;T syntax</a:t>
            </a:r>
          </a:p>
          <a:p>
            <a:r>
              <a:rPr lang="en-US" altLang="zh-TW" dirty="0"/>
              <a:t>  amd64       Display instruction in AMD64 ISA</a:t>
            </a:r>
          </a:p>
          <a:p>
            <a:r>
              <a:rPr lang="en-US" altLang="zh-TW" dirty="0"/>
              <a:t>  intel64     Display instruction in Intel64 ISA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4847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4686" y="1293937"/>
            <a:ext cx="171380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/>
              <a:t>int</a:t>
            </a:r>
            <a:r>
              <a:rPr lang="en-US" altLang="zh-TW" sz="2800" dirty="0"/>
              <a:t> main</a:t>
            </a:r>
            <a:r>
              <a:rPr lang="en-US" altLang="zh-TW" sz="2800" dirty="0" smtClean="0"/>
              <a:t>(){</a:t>
            </a:r>
          </a:p>
          <a:p>
            <a:r>
              <a:rPr lang="en-US" altLang="zh-TW" sz="2800" dirty="0" smtClean="0"/>
              <a:t>}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384844" y="4112192"/>
            <a:ext cx="3578224" cy="19082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00000574 &lt;__x86.get_pc_thunk.ax&gt;:</a:t>
            </a:r>
          </a:p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574:	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eax,DWORD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PTR [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577:	ret    </a:t>
            </a:r>
          </a:p>
          <a:p>
            <a:r>
              <a:rPr lang="en-US" altLang="zh-TW" dirty="0"/>
              <a:t> 578:	</a:t>
            </a:r>
            <a:r>
              <a:rPr lang="en-US" altLang="zh-TW" dirty="0" err="1"/>
              <a:t>xchg</a:t>
            </a:r>
            <a:r>
              <a:rPr lang="en-US" altLang="zh-TW" dirty="0"/>
              <a:t>   </a:t>
            </a:r>
            <a:r>
              <a:rPr lang="en-US" altLang="zh-TW" dirty="0" err="1"/>
              <a:t>ax,ax</a:t>
            </a:r>
            <a:endParaRPr lang="en-US" altLang="zh-TW" dirty="0"/>
          </a:p>
          <a:p>
            <a:r>
              <a:rPr lang="en-US" altLang="zh-TW" dirty="0"/>
              <a:t> 57a:	</a:t>
            </a:r>
            <a:r>
              <a:rPr lang="en-US" altLang="zh-TW" dirty="0" err="1"/>
              <a:t>xchg</a:t>
            </a:r>
            <a:r>
              <a:rPr lang="en-US" altLang="zh-TW" dirty="0"/>
              <a:t>   </a:t>
            </a:r>
            <a:r>
              <a:rPr lang="en-US" altLang="zh-TW" dirty="0" err="1"/>
              <a:t>ax,ax</a:t>
            </a:r>
            <a:endParaRPr lang="en-US" altLang="zh-TW" dirty="0"/>
          </a:p>
          <a:p>
            <a:r>
              <a:rPr lang="en-US" altLang="zh-TW" dirty="0"/>
              <a:t> 57c:	</a:t>
            </a:r>
            <a:r>
              <a:rPr lang="en-US" altLang="zh-TW" dirty="0" err="1"/>
              <a:t>xchg</a:t>
            </a:r>
            <a:r>
              <a:rPr lang="en-US" altLang="zh-TW" dirty="0"/>
              <a:t>   </a:t>
            </a:r>
            <a:r>
              <a:rPr lang="en-US" altLang="zh-TW" dirty="0" err="1"/>
              <a:t>ax,ax</a:t>
            </a:r>
            <a:endParaRPr lang="en-US" altLang="zh-TW" dirty="0"/>
          </a:p>
          <a:p>
            <a:r>
              <a:rPr lang="en-US" altLang="zh-TW" dirty="0"/>
              <a:t> 57e:	</a:t>
            </a:r>
            <a:r>
              <a:rPr lang="en-US" altLang="zh-TW" dirty="0" err="1"/>
              <a:t>xchg</a:t>
            </a:r>
            <a:r>
              <a:rPr lang="en-US" altLang="zh-TW" dirty="0"/>
              <a:t>   </a:t>
            </a:r>
            <a:r>
              <a:rPr lang="en-US" altLang="zh-TW" dirty="0" err="1"/>
              <a:t>ax,ax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509739"/>
            <a:ext cx="5054600" cy="367516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sz="4400" dirty="0"/>
              <a:t>00000560 &lt;main&gt;:</a:t>
            </a:r>
          </a:p>
          <a:p>
            <a:pPr marL="0" indent="0">
              <a:buNone/>
            </a:pPr>
            <a:r>
              <a:rPr lang="en-US" altLang="zh-TW" sz="4400" dirty="0" err="1"/>
              <a:t>int</a:t>
            </a:r>
            <a:r>
              <a:rPr lang="en-US" altLang="zh-TW" sz="4400" dirty="0"/>
              <a:t> main(){}</a:t>
            </a:r>
          </a:p>
          <a:p>
            <a:pPr marL="0" indent="0">
              <a:buNone/>
            </a:pPr>
            <a:r>
              <a:rPr lang="en-US" altLang="zh-TW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560:	push   </a:t>
            </a:r>
            <a:r>
              <a:rPr lang="en-US" altLang="zh-TW" sz="4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sz="4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561:	</a:t>
            </a:r>
            <a:r>
              <a:rPr lang="en-US" altLang="zh-TW" sz="4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4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ebp,esp</a:t>
            </a:r>
            <a:endParaRPr lang="en-US" altLang="zh-TW" sz="4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4400" dirty="0"/>
              <a:t> 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563:	call   574 &lt;__x86.get_pc_thunk.ax&gt;</a:t>
            </a:r>
          </a:p>
          <a:p>
            <a:pPr marL="0" indent="0">
              <a:buNone/>
            </a:pPr>
            <a:r>
              <a:rPr lang="en-US" altLang="zh-TW" sz="4400" dirty="0"/>
              <a:t> 568:	add    eax,0x1a98</a:t>
            </a:r>
          </a:p>
          <a:p>
            <a:pPr marL="0" indent="0">
              <a:buNone/>
            </a:pP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56d:	</a:t>
            </a:r>
            <a:r>
              <a:rPr lang="en-US" altLang="zh-TW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eax,0x0</a:t>
            </a:r>
          </a:p>
          <a:p>
            <a:pPr marL="0" indent="0">
              <a:buNone/>
            </a:pPr>
            <a:r>
              <a:rPr lang="en-US" altLang="zh-TW" sz="4400" dirty="0">
                <a:solidFill>
                  <a:srgbClr val="0070C0"/>
                </a:solidFill>
              </a:rPr>
              <a:t> 572:	pop    </a:t>
            </a:r>
            <a:r>
              <a:rPr lang="en-US" altLang="zh-TW" sz="4400" dirty="0" err="1">
                <a:solidFill>
                  <a:srgbClr val="0070C0"/>
                </a:solidFill>
              </a:rPr>
              <a:t>ebp</a:t>
            </a:r>
            <a:endParaRPr lang="en-US" altLang="zh-TW" sz="4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sz="4400" dirty="0">
                <a:solidFill>
                  <a:srgbClr val="0070C0"/>
                </a:solidFill>
              </a:rPr>
              <a:t> 573:	ret    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11" name="矩形圖說文字 10"/>
          <p:cNvSpPr/>
          <p:nvPr/>
        </p:nvSpPr>
        <p:spPr>
          <a:xfrm>
            <a:off x="0" y="0"/>
            <a:ext cx="9144000" cy="10668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77788" y="3258942"/>
            <a:ext cx="2946400" cy="72848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77788" y="5091699"/>
            <a:ext cx="2679700" cy="81972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4333875" y="4229100"/>
            <a:ext cx="990600" cy="12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2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9369" y="1679575"/>
            <a:ext cx="3714763" cy="4865689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/>
              <a:t>00000560 &lt;main&gt;: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int</a:t>
            </a:r>
            <a:r>
              <a:rPr lang="en-US" altLang="zh-TW" dirty="0"/>
              <a:t> main(){}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560:	push   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561:	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ebp,esp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dirty="0"/>
              <a:t> 563:	call   574 &lt;__x86.get_pc_thunk.ax&gt;</a:t>
            </a:r>
          </a:p>
          <a:p>
            <a:pPr marL="0" indent="0">
              <a:buNone/>
            </a:pPr>
            <a:r>
              <a:rPr lang="en-US" altLang="zh-TW" dirty="0"/>
              <a:t> 568:	add    eax,0x1a98</a:t>
            </a:r>
          </a:p>
          <a:p>
            <a:pPr marL="0" indent="0">
              <a:buNone/>
            </a:pPr>
            <a:r>
              <a:rPr lang="en-US" altLang="zh-TW" dirty="0"/>
              <a:t> 56d:	</a:t>
            </a:r>
            <a:r>
              <a:rPr lang="en-US" altLang="zh-TW" dirty="0" err="1"/>
              <a:t>mov</a:t>
            </a:r>
            <a:r>
              <a:rPr lang="en-US" altLang="zh-TW" dirty="0"/>
              <a:t>    eax,0x0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572:	pop    </a:t>
            </a:r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573:	ret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00000574 &lt;__x86.get_pc_thunk.ax&gt;:</a:t>
            </a:r>
          </a:p>
          <a:p>
            <a:pPr marL="0" indent="0">
              <a:buNone/>
            </a:pPr>
            <a:r>
              <a:rPr lang="en-US" altLang="zh-TW" dirty="0"/>
              <a:t> 574:	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eax,DWORD</a:t>
            </a:r>
            <a:r>
              <a:rPr lang="en-US" altLang="zh-TW" dirty="0"/>
              <a:t> PTR [</a:t>
            </a:r>
            <a:r>
              <a:rPr lang="en-US" altLang="zh-TW" dirty="0" err="1"/>
              <a:t>esp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r>
              <a:rPr lang="en-US" altLang="zh-TW" dirty="0"/>
              <a:t> 577:	ret    </a:t>
            </a:r>
          </a:p>
          <a:p>
            <a:pPr marL="0" indent="0">
              <a:buNone/>
            </a:pPr>
            <a:r>
              <a:rPr lang="en-US" altLang="zh-TW" dirty="0"/>
              <a:t> 578:	</a:t>
            </a:r>
            <a:r>
              <a:rPr lang="en-US" altLang="zh-TW" dirty="0" err="1"/>
              <a:t>xchg</a:t>
            </a:r>
            <a:r>
              <a:rPr lang="en-US" altLang="zh-TW" dirty="0"/>
              <a:t>   </a:t>
            </a:r>
            <a:r>
              <a:rPr lang="en-US" altLang="zh-TW" dirty="0" err="1"/>
              <a:t>ax,ax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57a:	</a:t>
            </a:r>
            <a:r>
              <a:rPr lang="en-US" altLang="zh-TW" dirty="0" err="1"/>
              <a:t>xchg</a:t>
            </a:r>
            <a:r>
              <a:rPr lang="en-US" altLang="zh-TW" dirty="0"/>
              <a:t>   </a:t>
            </a:r>
            <a:r>
              <a:rPr lang="en-US" altLang="zh-TW" dirty="0" err="1"/>
              <a:t>ax,ax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57c:	</a:t>
            </a:r>
            <a:r>
              <a:rPr lang="en-US" altLang="zh-TW" dirty="0" err="1"/>
              <a:t>xchg</a:t>
            </a:r>
            <a:r>
              <a:rPr lang="en-US" altLang="zh-TW" dirty="0"/>
              <a:t>   </a:t>
            </a:r>
            <a:r>
              <a:rPr lang="en-US" altLang="zh-TW" dirty="0" err="1"/>
              <a:t>ax,ax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57e:	</a:t>
            </a:r>
            <a:r>
              <a:rPr lang="en-US" altLang="zh-TW" dirty="0" err="1"/>
              <a:t>xchg</a:t>
            </a:r>
            <a:r>
              <a:rPr lang="en-US" altLang="zh-TW" dirty="0"/>
              <a:t>   </a:t>
            </a:r>
            <a:r>
              <a:rPr lang="en-US" altLang="zh-TW" dirty="0" err="1" smtClean="0"/>
              <a:t>ax,ax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772025" y="1747837"/>
            <a:ext cx="3743325" cy="4843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00000560 &lt;main&gt;: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err="1" smtClean="0"/>
              <a:t>int</a:t>
            </a:r>
            <a:r>
              <a:rPr lang="en-US" altLang="zh-TW" dirty="0" smtClean="0"/>
              <a:t> main(){}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560:	push   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561:	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ebp,esp</a:t>
            </a:r>
            <a:endParaRPr lang="en-US" altLang="zh-TW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563:	call   574 &lt;__x86.get_pc_thunk.ax&gt;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568:	add    eax,0x1a98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56d:	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    eax,0x0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572:	pop    </a:t>
            </a:r>
            <a:r>
              <a:rPr lang="en-US" altLang="zh-TW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573:	ret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00000574 &lt;__x86.get_pc_thunk.ax&gt;: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574:	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    </a:t>
            </a:r>
            <a:r>
              <a:rPr lang="en-US" altLang="zh-TW" dirty="0" err="1" smtClean="0"/>
              <a:t>eax,DWORD</a:t>
            </a:r>
            <a:r>
              <a:rPr lang="en-US" altLang="zh-TW" dirty="0" smtClean="0"/>
              <a:t> PTR [</a:t>
            </a:r>
            <a:r>
              <a:rPr lang="en-US" altLang="zh-TW" dirty="0" err="1" smtClean="0"/>
              <a:t>esp</a:t>
            </a:r>
            <a:r>
              <a:rPr lang="en-US" altLang="zh-TW" dirty="0" smtClean="0"/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577:	ret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578:	</a:t>
            </a:r>
            <a:r>
              <a:rPr lang="en-US" altLang="zh-TW" dirty="0" err="1" smtClean="0"/>
              <a:t>xchg</a:t>
            </a:r>
            <a:r>
              <a:rPr lang="en-US" altLang="zh-TW" dirty="0" smtClean="0"/>
              <a:t>   </a:t>
            </a:r>
            <a:r>
              <a:rPr lang="en-US" altLang="zh-TW" dirty="0" err="1" smtClean="0"/>
              <a:t>ax,ax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57a:	</a:t>
            </a:r>
            <a:r>
              <a:rPr lang="en-US" altLang="zh-TW" dirty="0" err="1" smtClean="0"/>
              <a:t>xchg</a:t>
            </a:r>
            <a:r>
              <a:rPr lang="en-US" altLang="zh-TW" dirty="0" smtClean="0"/>
              <a:t>   </a:t>
            </a:r>
            <a:r>
              <a:rPr lang="en-US" altLang="zh-TW" dirty="0" err="1" smtClean="0"/>
              <a:t>ax,ax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57c:	</a:t>
            </a:r>
            <a:r>
              <a:rPr lang="en-US" altLang="zh-TW" dirty="0" err="1" smtClean="0"/>
              <a:t>xchg</a:t>
            </a:r>
            <a:r>
              <a:rPr lang="en-US" altLang="zh-TW" dirty="0" smtClean="0"/>
              <a:t>   </a:t>
            </a:r>
            <a:r>
              <a:rPr lang="en-US" altLang="zh-TW" dirty="0" err="1" smtClean="0"/>
              <a:t>ax,ax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57e:	</a:t>
            </a:r>
            <a:r>
              <a:rPr lang="en-US" altLang="zh-TW" dirty="0" err="1" smtClean="0"/>
              <a:t>xchg</a:t>
            </a:r>
            <a:r>
              <a:rPr lang="en-US" altLang="zh-TW" dirty="0" smtClean="0"/>
              <a:t>   </a:t>
            </a:r>
            <a:r>
              <a:rPr lang="en-US" altLang="zh-TW" dirty="0" err="1" smtClean="0"/>
              <a:t>ax,ax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0" y="0"/>
            <a:ext cx="9144000" cy="10668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38245" y="605135"/>
            <a:ext cx="241302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/>
              <a:t>main</a:t>
            </a:r>
            <a:r>
              <a:rPr lang="en-US" altLang="zh-TW" dirty="0" smtClean="0"/>
              <a:t>(){</a:t>
            </a:r>
          </a:p>
          <a:p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867314" y="737176"/>
            <a:ext cx="1170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/>
              <a:t>int main</a:t>
            </a:r>
            <a:r>
              <a:rPr lang="en-US" altLang="zh-TW" smtClean="0"/>
              <a:t>(){</a:t>
            </a:r>
          </a:p>
          <a:p>
            <a:r>
              <a:rPr lang="en-US" altLang="zh-TW" smtClean="0"/>
              <a:t>}</a:t>
            </a:r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779982" y="2244290"/>
            <a:ext cx="2946400" cy="54153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871570" y="3759706"/>
            <a:ext cx="2679700" cy="57556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4772025" y="3603634"/>
            <a:ext cx="2679700" cy="57556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1023957" y="2582667"/>
            <a:ext cx="2946400" cy="54153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6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圖說文字 9"/>
          <p:cNvSpPr/>
          <p:nvPr/>
        </p:nvSpPr>
        <p:spPr>
          <a:xfrm>
            <a:off x="0" y="0"/>
            <a:ext cx="9144000" cy="10668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7975" y="617541"/>
            <a:ext cx="4438649" cy="592137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/>
              <a:t>000005a0 &lt;main&gt;:</a:t>
            </a:r>
          </a:p>
          <a:p>
            <a:pPr marL="0" indent="0">
              <a:buNone/>
            </a:pPr>
            <a:r>
              <a:rPr lang="en-US" altLang="zh-TW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#include&lt;</a:t>
            </a:r>
            <a:r>
              <a:rPr lang="en-US" altLang="zh-TW" sz="2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pPr marL="0" indent="0">
              <a:buNone/>
            </a:pPr>
            <a:endParaRPr lang="en-US" altLang="zh-TW" sz="29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29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sz="2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main(){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5a0:	lea    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,[esp+0x4]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5a4:	and    esp,0xfffffff0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5a7:	push   DWORD PTR [ecx-0x4]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5aa:	push   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5ab:	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ebp,esp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5ad:	push   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5ae:	push   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5af:	call   5dc &lt;__x86.get_pc_thunk.ax&gt;</a:t>
            </a:r>
          </a:p>
          <a:p>
            <a:pPr marL="0" indent="0">
              <a:buNone/>
            </a:pPr>
            <a:r>
              <a:rPr lang="en-US" altLang="zh-TW" dirty="0"/>
              <a:t> 5b4:	add    eax,0x1a4c</a:t>
            </a:r>
          </a:p>
          <a:p>
            <a:pPr marL="0" indent="0">
              <a:buNone/>
            </a:pPr>
            <a:r>
              <a:rPr lang="en-US" altLang="zh-TW" sz="3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("Hello </a:t>
            </a:r>
            <a:r>
              <a:rPr lang="en-US" altLang="zh-TW" sz="3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CTFer</a:t>
            </a:r>
            <a:r>
              <a:rPr lang="en-US" altLang="zh-TW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!");</a:t>
            </a:r>
          </a:p>
          <a:p>
            <a:pPr marL="0" indent="0">
              <a:buNone/>
            </a:pPr>
            <a:r>
              <a:rPr lang="en-US" altLang="zh-TW" dirty="0"/>
              <a:t> 5b9:	sub    esp,0xc</a:t>
            </a:r>
          </a:p>
          <a:p>
            <a:pPr marL="0" indent="0">
              <a:buNone/>
            </a:pPr>
            <a:r>
              <a:rPr lang="en-US" altLang="zh-TW" dirty="0"/>
              <a:t> 5bc:	lea    </a:t>
            </a:r>
            <a:r>
              <a:rPr lang="en-US" altLang="zh-TW" dirty="0" err="1"/>
              <a:t>edx</a:t>
            </a:r>
            <a:r>
              <a:rPr lang="en-US" altLang="zh-TW" dirty="0"/>
              <a:t>,[eax-0x19a0]</a:t>
            </a:r>
          </a:p>
          <a:p>
            <a:pPr marL="0" indent="0">
              <a:buNone/>
            </a:pPr>
            <a:r>
              <a:rPr lang="en-US" altLang="zh-TW" dirty="0"/>
              <a:t> 5c2:	push   </a:t>
            </a:r>
            <a:r>
              <a:rPr lang="en-US" altLang="zh-TW" dirty="0" err="1"/>
              <a:t>edx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5c3:	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ebx,eax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5c5:	call   400 &lt;</a:t>
            </a:r>
            <a:r>
              <a:rPr lang="en-US" altLang="zh-TW" dirty="0" err="1"/>
              <a:t>printf@plt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r>
              <a:rPr lang="en-US" altLang="zh-TW" dirty="0"/>
              <a:t> 5ca:	add    esp,0x10</a:t>
            </a:r>
          </a:p>
          <a:p>
            <a:pPr marL="0" indent="0">
              <a:buNone/>
            </a:pPr>
            <a:r>
              <a:rPr lang="en-US" altLang="zh-TW" dirty="0"/>
              <a:t> 5cd:	</a:t>
            </a:r>
            <a:r>
              <a:rPr lang="en-US" altLang="zh-TW" dirty="0" err="1"/>
              <a:t>mov</a:t>
            </a:r>
            <a:r>
              <a:rPr lang="en-US" altLang="zh-TW" dirty="0"/>
              <a:t>    eax,0x0</a:t>
            </a:r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879974" y="1658941"/>
            <a:ext cx="3867150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 5d2:	lea    </a:t>
            </a:r>
            <a:r>
              <a:rPr lang="en-US" altLang="zh-TW" dirty="0" err="1">
                <a:solidFill>
                  <a:srgbClr val="0070C0"/>
                </a:solidFill>
              </a:rPr>
              <a:t>esp</a:t>
            </a:r>
            <a:r>
              <a:rPr lang="en-US" altLang="zh-TW" dirty="0">
                <a:solidFill>
                  <a:srgbClr val="0070C0"/>
                </a:solidFill>
              </a:rPr>
              <a:t>,[ebp-0x8]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 5d5:	pop    </a:t>
            </a:r>
            <a:r>
              <a:rPr lang="en-US" altLang="zh-TW" dirty="0" err="1">
                <a:solidFill>
                  <a:srgbClr val="0070C0"/>
                </a:solidFill>
              </a:rPr>
              <a:t>ecx</a:t>
            </a:r>
            <a:endParaRPr lang="en-US" altLang="zh-TW" dirty="0">
              <a:solidFill>
                <a:srgbClr val="0070C0"/>
              </a:solidFill>
            </a:endParaRPr>
          </a:p>
          <a:p>
            <a:r>
              <a:rPr lang="en-US" altLang="zh-TW" dirty="0">
                <a:solidFill>
                  <a:srgbClr val="0070C0"/>
                </a:solidFill>
              </a:rPr>
              <a:t> 5d6:	pop    </a:t>
            </a:r>
            <a:r>
              <a:rPr lang="en-US" altLang="zh-TW" dirty="0" err="1">
                <a:solidFill>
                  <a:srgbClr val="0070C0"/>
                </a:solidFill>
              </a:rPr>
              <a:t>ebx</a:t>
            </a:r>
            <a:endParaRPr lang="en-US" altLang="zh-TW" dirty="0">
              <a:solidFill>
                <a:srgbClr val="0070C0"/>
              </a:solidFill>
            </a:endParaRPr>
          </a:p>
          <a:p>
            <a:r>
              <a:rPr lang="en-US" altLang="zh-TW" dirty="0">
                <a:solidFill>
                  <a:srgbClr val="0070C0"/>
                </a:solidFill>
              </a:rPr>
              <a:t> 5d7:	pop    </a:t>
            </a:r>
            <a:r>
              <a:rPr lang="en-US" altLang="zh-TW" dirty="0" err="1">
                <a:solidFill>
                  <a:srgbClr val="0070C0"/>
                </a:solidFill>
              </a:rPr>
              <a:t>ebp</a:t>
            </a:r>
            <a:endParaRPr lang="en-US" altLang="zh-TW" dirty="0">
              <a:solidFill>
                <a:srgbClr val="0070C0"/>
              </a:solidFill>
            </a:endParaRPr>
          </a:p>
          <a:p>
            <a:r>
              <a:rPr lang="en-US" altLang="zh-TW" dirty="0">
                <a:solidFill>
                  <a:srgbClr val="0070C0"/>
                </a:solidFill>
              </a:rPr>
              <a:t> 5d8:	lea    </a:t>
            </a:r>
            <a:r>
              <a:rPr lang="en-US" altLang="zh-TW" dirty="0" err="1">
                <a:solidFill>
                  <a:srgbClr val="0070C0"/>
                </a:solidFill>
              </a:rPr>
              <a:t>esp</a:t>
            </a:r>
            <a:r>
              <a:rPr lang="en-US" altLang="zh-TW" dirty="0">
                <a:solidFill>
                  <a:srgbClr val="0070C0"/>
                </a:solidFill>
              </a:rPr>
              <a:t>,[ecx-0x4]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 5db:	ret    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endParaRPr lang="en-US" altLang="zh-TW" dirty="0"/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000005dc 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&lt;__x86.get_pc_thunk.ax&gt;:</a:t>
            </a:r>
          </a:p>
          <a:p>
            <a:r>
              <a:rPr lang="en-US" altLang="zh-TW" dirty="0"/>
              <a:t> 5dc:	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eax,DWORD</a:t>
            </a:r>
            <a:r>
              <a:rPr lang="en-US" altLang="zh-TW" dirty="0"/>
              <a:t> PTR [</a:t>
            </a:r>
            <a:r>
              <a:rPr lang="en-US" altLang="zh-TW" dirty="0" err="1"/>
              <a:t>esp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 5df:	</a:t>
            </a:r>
            <a:r>
              <a:rPr lang="en-US" altLang="zh-TW" dirty="0" smtClean="0"/>
              <a:t>ret</a:t>
            </a:r>
          </a:p>
          <a:p>
            <a:r>
              <a:rPr lang="en-US" altLang="zh-TW" dirty="0" smtClean="0"/>
              <a:t>……………………………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822701" y="3702052"/>
            <a:ext cx="1057273" cy="63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4879974" y="1658941"/>
            <a:ext cx="2968626" cy="1772973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07974" y="1658942"/>
            <a:ext cx="3057525" cy="1919286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2514601" y="3924300"/>
            <a:ext cx="2533649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3822701" y="1504950"/>
            <a:ext cx="0" cy="207327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2943225" y="4283073"/>
            <a:ext cx="3176" cy="207327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7981950" y="1358636"/>
            <a:ext cx="3176" cy="207327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8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定義資料</a:t>
            </a:r>
            <a:endParaRPr lang="en-US" altLang="zh-TW" sz="4400" dirty="0" smtClean="0"/>
          </a:p>
          <a:p>
            <a:pPr algn="ctr"/>
            <a:r>
              <a:rPr lang="en-US" altLang="zh-TW" sz="4400" dirty="0" smtClean="0"/>
              <a:t>Chapter </a:t>
            </a:r>
            <a:r>
              <a:rPr lang="en-US" altLang="zh-TW" sz="4400" dirty="0"/>
              <a:t>3: </a:t>
            </a:r>
          </a:p>
          <a:p>
            <a:pPr algn="ctr"/>
            <a:endParaRPr lang="zh-TW" altLang="en-US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8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44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資料定義</a:t>
            </a:r>
            <a:r>
              <a:rPr lang="zh-TW" altLang="en-US" sz="3200" dirty="0" smtClean="0"/>
              <a:t>敘述</a:t>
            </a:r>
            <a:endParaRPr lang="en-US" altLang="zh-TW" sz="3200" dirty="0" smtClean="0"/>
          </a:p>
          <a:p>
            <a:r>
              <a:rPr lang="en-US" altLang="zh-TW" sz="3200" dirty="0" smtClean="0"/>
              <a:t>data </a:t>
            </a:r>
            <a:r>
              <a:rPr lang="en-US" altLang="zh-TW" sz="3200" dirty="0"/>
              <a:t>definition </a:t>
            </a:r>
            <a:r>
              <a:rPr lang="en-US" altLang="zh-TW" sz="3200" dirty="0" smtClean="0"/>
              <a:t>statement 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495300" y="1502459"/>
            <a:ext cx="6229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任選的名稱，在於記憶體劃定及保留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使用空間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，資料定義敘述可以根據內建資料型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別建立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</a:t>
            </a:r>
          </a:p>
        </p:txBody>
      </p:sp>
      <p:sp>
        <p:nvSpPr>
          <p:cNvPr id="8" name="矩形 7"/>
          <p:cNvSpPr/>
          <p:nvPr/>
        </p:nvSpPr>
        <p:spPr>
          <a:xfrm>
            <a:off x="1402079" y="3425475"/>
            <a:ext cx="370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  </a:t>
            </a:r>
            <a:endParaRPr lang="en-US" altLang="zh-TW" sz="3200" dirty="0"/>
          </a:p>
        </p:txBody>
      </p:sp>
      <p:sp>
        <p:nvSpPr>
          <p:cNvPr id="9" name="矩形 8"/>
          <p:cNvSpPr/>
          <p:nvPr/>
        </p:nvSpPr>
        <p:spPr>
          <a:xfrm>
            <a:off x="1047610" y="3454073"/>
            <a:ext cx="1370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u="heavy" dirty="0" err="1">
                <a:uFill>
                  <a:solidFill>
                    <a:srgbClr val="C00000"/>
                  </a:solidFill>
                </a:uFill>
              </a:rPr>
              <a:t>myVar</a:t>
            </a:r>
            <a:endParaRPr lang="zh-TW" altLang="en-US" sz="36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30822" y="3487029"/>
            <a:ext cx="1710661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FF00"/>
                </a:solidFill>
              </a:rPr>
              <a:t>DWORD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41483" y="3425475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16</a:t>
            </a:r>
          </a:p>
        </p:txBody>
      </p:sp>
      <p:sp>
        <p:nvSpPr>
          <p:cNvPr id="13" name="矩形 12"/>
          <p:cNvSpPr/>
          <p:nvPr/>
        </p:nvSpPr>
        <p:spPr>
          <a:xfrm>
            <a:off x="1130552" y="2664207"/>
            <a:ext cx="857927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[name]</a:t>
            </a:r>
          </a:p>
        </p:txBody>
      </p:sp>
      <p:sp>
        <p:nvSpPr>
          <p:cNvPr id="14" name="矩形 13"/>
          <p:cNvSpPr/>
          <p:nvPr/>
        </p:nvSpPr>
        <p:spPr>
          <a:xfrm>
            <a:off x="2172743" y="2664207"/>
            <a:ext cx="189244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虛擬指令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(Directive)</a:t>
            </a:r>
          </a:p>
        </p:txBody>
      </p:sp>
      <p:sp>
        <p:nvSpPr>
          <p:cNvPr id="15" name="矩形 14"/>
          <p:cNvSpPr/>
          <p:nvPr/>
        </p:nvSpPr>
        <p:spPr>
          <a:xfrm>
            <a:off x="4406964" y="2664207"/>
            <a:ext cx="231768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initializer [,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initializer]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543050" y="3171825"/>
            <a:ext cx="9525" cy="5143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5806" y="4151207"/>
            <a:ext cx="1812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某個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變數名稱，須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符合識別符的命名規則</a:t>
            </a: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848110"/>
              </p:ext>
            </p:extLst>
          </p:nvPr>
        </p:nvGraphicFramePr>
        <p:xfrm>
          <a:off x="2417857" y="4502151"/>
          <a:ext cx="2478961" cy="187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356"/>
                <a:gridCol w="200860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22884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D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8</a:t>
                      </a:r>
                      <a:r>
                        <a:rPr lang="zh-TW" altLang="en-US" sz="1200" dirty="0" smtClean="0"/>
                        <a:t>位元整數</a:t>
                      </a:r>
                    </a:p>
                  </a:txBody>
                  <a:tcPr/>
                </a:tc>
              </a:tr>
              <a:tr h="272414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D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16</a:t>
                      </a:r>
                      <a:r>
                        <a:rPr lang="zh-TW" altLang="en-US" sz="1200" dirty="0" smtClean="0"/>
                        <a:t>位元整數</a:t>
                      </a:r>
                      <a:endParaRPr lang="zh-TW" altLang="en-US" sz="1200" dirty="0"/>
                    </a:p>
                  </a:txBody>
                  <a:tcPr/>
                </a:tc>
              </a:tr>
              <a:tr h="283844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D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32</a:t>
                      </a:r>
                      <a:r>
                        <a:rPr lang="zh-TW" altLang="en-US" sz="1200" dirty="0" smtClean="0"/>
                        <a:t>位元整數或實數</a:t>
                      </a:r>
                      <a:endParaRPr lang="zh-TW" altLang="en-US" sz="1200" dirty="0"/>
                    </a:p>
                  </a:txBody>
                  <a:tcPr/>
                </a:tc>
              </a:tr>
              <a:tr h="303529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D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Q</a:t>
                      </a:r>
                      <a:endParaRPr lang="zh-TW" altLang="en-US" sz="12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64</a:t>
                      </a:r>
                      <a:r>
                        <a:rPr lang="zh-TW" altLang="en-US" sz="1200" dirty="0" smtClean="0"/>
                        <a:t>位元整數或實數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 D</a:t>
                      </a:r>
                      <a:r>
                        <a:rPr lang="en-US" altLang="zh-TW" sz="12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</a:t>
                      </a:r>
                      <a:r>
                        <a:rPr lang="en-US" altLang="zh-TW" sz="1200" dirty="0" smtClean="0"/>
                        <a:t> 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80 </a:t>
                      </a:r>
                      <a:r>
                        <a:rPr lang="zh-TW" altLang="en-US" sz="1200" dirty="0" smtClean="0"/>
                        <a:t>位元</a:t>
                      </a:r>
                      <a:r>
                        <a:rPr lang="en-US" altLang="zh-TW" sz="1200" dirty="0" smtClean="0"/>
                        <a:t>(1 0</a:t>
                      </a:r>
                      <a:r>
                        <a:rPr lang="zh-TW" altLang="en-US" sz="1200" dirty="0" smtClean="0"/>
                        <a:t>個位元組</a:t>
                      </a:r>
                      <a:r>
                        <a:rPr lang="en-US" altLang="zh-TW" sz="1200" dirty="0" smtClean="0"/>
                        <a:t>)</a:t>
                      </a:r>
                      <a:r>
                        <a:rPr lang="zh-TW" altLang="en-US" sz="1200" dirty="0" smtClean="0"/>
                        <a:t>整數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5188545" y="3810194"/>
            <a:ext cx="3722554" cy="2462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至少要有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一個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initializer 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即使它是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有任何額外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initializer 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，以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逗點隔開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對於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整數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型別來說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initializer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是一個</a:t>
            </a:r>
            <a:r>
              <a:rPr lang="zh-TW" altLang="en-US" sz="1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整數常數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，也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可以是與變數型別大小相匹配，例如像是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1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</a:t>
            </a:r>
            <a:r>
              <a:rPr lang="zh-TW" altLang="en-US" sz="1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算式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如果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您想讓變數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未初始化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被指定一個隨機數值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，可以使用</a:t>
            </a:r>
            <a:r>
              <a:rPr lang="en-US" altLang="zh-TW" sz="1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符號</a:t>
            </a:r>
            <a:endParaRPr lang="en-US" altLang="zh-TW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初始設定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子不論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其格式為何，都會由組譯器轉換成二進位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資料如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00110010</a:t>
            </a:r>
            <a:r>
              <a:rPr lang="en-US" altLang="zh-TW" sz="1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r>
              <a:rPr lang="en-US" altLang="zh-TW" sz="1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、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50</a:t>
            </a:r>
            <a:r>
              <a:rPr lang="en-US" altLang="zh-TW" sz="1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等，</a:t>
            </a:r>
            <a:r>
              <a:rPr lang="zh-TW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在轉換後都具有相同的二進位數值。</a:t>
            </a:r>
          </a:p>
        </p:txBody>
      </p:sp>
    </p:spTree>
    <p:extLst>
      <p:ext uri="{BB962C8B-B14F-4D97-AF65-F5344CB8AC3E}">
        <p14:creationId xmlns:p14="http://schemas.microsoft.com/office/powerpoint/2010/main" val="30502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44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資料定義</a:t>
            </a:r>
            <a:r>
              <a:rPr lang="zh-TW" altLang="en-US" sz="3200" dirty="0" smtClean="0"/>
              <a:t>敘述</a:t>
            </a:r>
            <a:endParaRPr lang="en-US" altLang="zh-TW" sz="3200" dirty="0" smtClean="0"/>
          </a:p>
          <a:p>
            <a:r>
              <a:rPr lang="en-US" altLang="zh-TW" sz="3200" dirty="0" smtClean="0"/>
              <a:t>data </a:t>
            </a:r>
            <a:r>
              <a:rPr lang="en-US" altLang="zh-TW" sz="3200" dirty="0"/>
              <a:t>definition </a:t>
            </a:r>
            <a:r>
              <a:rPr lang="en-US" altLang="zh-TW" sz="3200" dirty="0" smtClean="0"/>
              <a:t>statement </a:t>
            </a:r>
            <a:endParaRPr lang="zh-TW" altLang="en-US" sz="32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285341"/>
              </p:ext>
            </p:extLst>
          </p:nvPr>
        </p:nvGraphicFramePr>
        <p:xfrm>
          <a:off x="333375" y="1854200"/>
          <a:ext cx="334327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875"/>
                <a:gridCol w="2438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unsign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無號整數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BYTE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/>
                        <a:t>8</a:t>
                      </a:r>
                      <a:r>
                        <a:rPr lang="zh-TW" altLang="en-US" b="1" dirty="0" smtClean="0"/>
                        <a:t>位元無號整數</a:t>
                      </a:r>
                      <a:endParaRPr lang="zh-TW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WORD</a:t>
                      </a:r>
                      <a:endParaRPr lang="zh-TW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16 </a:t>
                      </a:r>
                      <a:r>
                        <a:rPr lang="zh-TW" altLang="en-US" sz="1600" b="1" dirty="0" smtClean="0"/>
                        <a:t>位元無號整數</a:t>
                      </a:r>
                      <a:endParaRPr lang="zh-TW" alt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DWORD</a:t>
                      </a:r>
                      <a:endParaRPr lang="zh-TW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32</a:t>
                      </a:r>
                      <a:r>
                        <a:rPr lang="zh-TW" altLang="en-US" sz="1600" b="1" dirty="0" smtClean="0"/>
                        <a:t>位元無號整數</a:t>
                      </a:r>
                      <a:endParaRPr lang="zh-TW" alt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FWORD</a:t>
                      </a:r>
                      <a:endParaRPr lang="zh-TW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48 </a:t>
                      </a:r>
                      <a:r>
                        <a:rPr lang="zh-TW" altLang="en-US" sz="1600" b="1" dirty="0" smtClean="0"/>
                        <a:t>位元整數</a:t>
                      </a:r>
                      <a:r>
                        <a:rPr lang="en-US" altLang="zh-TW" sz="1600" b="1" dirty="0" smtClean="0"/>
                        <a:t>(</a:t>
                      </a:r>
                      <a:r>
                        <a:rPr lang="zh-TW" altLang="en-US" sz="1600" b="1" dirty="0" smtClean="0"/>
                        <a:t>保護模式下的</a:t>
                      </a:r>
                      <a:r>
                        <a:rPr lang="en-US" altLang="zh-TW" sz="1600" b="1" dirty="0" smtClean="0"/>
                        <a:t>Far </a:t>
                      </a:r>
                      <a:r>
                        <a:rPr lang="zh-TW" altLang="en-US" sz="1600" b="1" dirty="0" smtClean="0"/>
                        <a:t>指標</a:t>
                      </a:r>
                      <a:r>
                        <a:rPr lang="en-US" altLang="zh-TW" sz="1600" b="1" dirty="0" smtClean="0"/>
                        <a:t>)</a:t>
                      </a:r>
                      <a:endParaRPr lang="zh-TW" alt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QWORD</a:t>
                      </a:r>
                      <a:endParaRPr lang="zh-TW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64 </a:t>
                      </a:r>
                      <a:r>
                        <a:rPr lang="zh-TW" altLang="en-US" sz="1600" b="1" dirty="0" smtClean="0"/>
                        <a:t>位元整數</a:t>
                      </a:r>
                      <a:endParaRPr lang="zh-TW" alt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TBYTE</a:t>
                      </a:r>
                      <a:endParaRPr lang="zh-TW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80 </a:t>
                      </a:r>
                      <a:r>
                        <a:rPr lang="zh-TW" altLang="en-US" sz="1600" b="1" dirty="0" smtClean="0"/>
                        <a:t>位元</a:t>
                      </a:r>
                      <a:r>
                        <a:rPr lang="en-US" altLang="zh-TW" sz="1600" b="1" dirty="0" smtClean="0"/>
                        <a:t>[T </a:t>
                      </a:r>
                      <a:r>
                        <a:rPr lang="zh-TW" altLang="en-US" sz="1600" b="1" dirty="0" smtClean="0"/>
                        <a:t>表示</a:t>
                      </a:r>
                      <a:r>
                        <a:rPr lang="en-US" altLang="zh-TW" sz="1600" b="1" dirty="0" smtClean="0"/>
                        <a:t>10 </a:t>
                      </a:r>
                      <a:r>
                        <a:rPr lang="zh-TW" altLang="en-US" sz="1600" b="1" dirty="0" smtClean="0"/>
                        <a:t>位元</a:t>
                      </a:r>
                      <a:r>
                        <a:rPr lang="en-US" altLang="zh-TW" sz="1600" b="1" dirty="0" smtClean="0"/>
                        <a:t>]</a:t>
                      </a:r>
                      <a:endParaRPr lang="zh-TW" alt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REAL4</a:t>
                      </a:r>
                      <a:endParaRPr lang="zh-TW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32 </a:t>
                      </a:r>
                      <a:r>
                        <a:rPr lang="zh-TW" altLang="en-US" sz="1600" b="1" dirty="0" smtClean="0"/>
                        <a:t>位元</a:t>
                      </a:r>
                      <a:r>
                        <a:rPr lang="en-US" altLang="zh-TW" sz="1600" b="1" dirty="0" smtClean="0"/>
                        <a:t>(4 0</a:t>
                      </a:r>
                      <a:r>
                        <a:rPr lang="zh-TW" altLang="en-US" sz="1600" b="1" dirty="0" smtClean="0"/>
                        <a:t>位兀組</a:t>
                      </a:r>
                      <a:r>
                        <a:rPr lang="en-US" altLang="zh-TW" sz="1600" b="1" dirty="0" smtClean="0"/>
                        <a:t>)IEEE </a:t>
                      </a:r>
                      <a:r>
                        <a:rPr lang="zh-TW" altLang="en-US" sz="1600" b="1" dirty="0" smtClean="0"/>
                        <a:t>短實數</a:t>
                      </a:r>
                      <a:endParaRPr lang="zh-TW" alt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REAL8</a:t>
                      </a:r>
                      <a:endParaRPr lang="zh-TW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64 </a:t>
                      </a:r>
                      <a:r>
                        <a:rPr lang="zh-TW" altLang="en-US" sz="1600" b="1" dirty="0" smtClean="0"/>
                        <a:t>位元</a:t>
                      </a:r>
                      <a:r>
                        <a:rPr lang="en-US" altLang="zh-TW" sz="1600" b="1" dirty="0" smtClean="0"/>
                        <a:t>(8 </a:t>
                      </a:r>
                      <a:r>
                        <a:rPr lang="zh-TW" altLang="en-US" sz="1600" b="1" dirty="0" smtClean="0"/>
                        <a:t>個位元組</a:t>
                      </a:r>
                      <a:r>
                        <a:rPr lang="en-US" altLang="zh-TW" sz="1600" b="1" dirty="0" smtClean="0"/>
                        <a:t>) IEEE </a:t>
                      </a:r>
                      <a:r>
                        <a:rPr lang="zh-TW" altLang="en-US" sz="1600" b="1" dirty="0" smtClean="0"/>
                        <a:t>長賈數</a:t>
                      </a:r>
                      <a:endParaRPr lang="zh-TW" alt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REAL10</a:t>
                      </a:r>
                      <a:endParaRPr lang="zh-TW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80 </a:t>
                      </a:r>
                      <a:r>
                        <a:rPr lang="zh-TW" altLang="en-US" sz="1600" b="1" dirty="0" smtClean="0"/>
                        <a:t>位元</a:t>
                      </a:r>
                      <a:r>
                        <a:rPr lang="en-US" altLang="zh-TW" sz="1600" b="1" dirty="0" smtClean="0"/>
                        <a:t>(10 </a:t>
                      </a:r>
                      <a:r>
                        <a:rPr lang="zh-TW" altLang="en-US" sz="1600" b="1" dirty="0" smtClean="0"/>
                        <a:t>個位元組</a:t>
                      </a:r>
                      <a:r>
                        <a:rPr lang="en-US" altLang="zh-TW" sz="1600" b="1" dirty="0" smtClean="0"/>
                        <a:t>) IEEE </a:t>
                      </a:r>
                      <a:r>
                        <a:rPr lang="zh-TW" altLang="en-US" sz="1600" b="1" dirty="0" smtClean="0"/>
                        <a:t>延伸貫數</a:t>
                      </a:r>
                      <a:endParaRPr lang="zh-TW" altLang="en-US" sz="16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33375" y="1386959"/>
            <a:ext cx="220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MASM</a:t>
            </a:r>
            <a:r>
              <a:rPr lang="zh-TW" altLang="en-US" dirty="0" smtClean="0"/>
              <a:t>內建</a:t>
            </a:r>
            <a:r>
              <a:rPr lang="zh-TW" altLang="en-US" dirty="0"/>
              <a:t>資料型別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886128"/>
              </p:ext>
            </p:extLst>
          </p:nvPr>
        </p:nvGraphicFramePr>
        <p:xfrm>
          <a:off x="4143375" y="1854200"/>
          <a:ext cx="33432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0"/>
                <a:gridCol w="2295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ign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有號整數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BYTE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位元有號整數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WORD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 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位元有號整數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SD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WORD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32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位元有號整數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82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44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資料定義</a:t>
            </a:r>
            <a:r>
              <a:rPr lang="zh-TW" altLang="en-US" sz="3200" dirty="0" smtClean="0"/>
              <a:t>敘述</a:t>
            </a:r>
            <a:endParaRPr lang="en-US" altLang="zh-TW" sz="3200" dirty="0" smtClean="0"/>
          </a:p>
          <a:p>
            <a:r>
              <a:rPr lang="en-US" altLang="zh-TW" sz="3200" dirty="0" smtClean="0"/>
              <a:t>data </a:t>
            </a:r>
            <a:r>
              <a:rPr lang="en-US" altLang="zh-TW" sz="3200" dirty="0"/>
              <a:t>definition </a:t>
            </a:r>
            <a:r>
              <a:rPr lang="en-US" altLang="zh-TW" sz="3200" dirty="0" smtClean="0"/>
              <a:t>statement </a:t>
            </a:r>
            <a:endParaRPr lang="zh-TW" altLang="en-US" sz="32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2813"/>
              </p:ext>
            </p:extLst>
          </p:nvPr>
        </p:nvGraphicFramePr>
        <p:xfrm>
          <a:off x="228600" y="1591628"/>
          <a:ext cx="8686800" cy="428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329"/>
                <a:gridCol w="6744471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value1 BYTE ‘A’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字元常數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value2 BYTE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最小的無號位元組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value3 BYTE 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最大的無號位元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va1ue4 SBYTE -128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最小的有號位元組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value5 SBYTE +127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最大的有號位元組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value6 BYTE </a:t>
                      </a:r>
                      <a:r>
                        <a:rPr lang="en-US" altLang="zh-TW" sz="16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?</a:t>
                      </a:r>
                      <a:endParaRPr lang="zh-TW" altLang="en-US" sz="1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變數處於未初始化的狀態，表示該變數在執行時期才會被設定擁有的值。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 smtClean="0"/>
                        <a:t>valuel</a:t>
                      </a:r>
                      <a:r>
                        <a:rPr lang="en-US" altLang="zh-TW" sz="1600" dirty="0" smtClean="0"/>
                        <a:t> BYTE </a:t>
                      </a:r>
                      <a:r>
                        <a:rPr lang="en-US" altLang="zh-TW" sz="16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10h</a:t>
                      </a:r>
                      <a:endParaRPr lang="zh-TW" altLang="en-US" sz="16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標示著該變數相對於其所屬區段起始點的</a:t>
                      </a:r>
                      <a:r>
                        <a:rPr lang="en-US" altLang="zh-TW" sz="1600" dirty="0" smtClean="0"/>
                        <a:t>offset</a:t>
                      </a:r>
                      <a:r>
                        <a:rPr lang="zh-TW" altLang="en-US" sz="1600" dirty="0" smtClean="0"/>
                        <a:t>值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val1 </a:t>
                      </a:r>
                      <a:r>
                        <a:rPr lang="en-US" altLang="zh-TW" sz="16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</a:t>
                      </a:r>
                      <a:r>
                        <a:rPr lang="en-US" altLang="zh-TW" sz="1600" dirty="0" smtClean="0"/>
                        <a:t> 255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無號位元組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va12 </a:t>
                      </a:r>
                      <a:r>
                        <a:rPr lang="en-US" altLang="zh-TW" sz="1600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</a:t>
                      </a:r>
                      <a:r>
                        <a:rPr lang="en-US" altLang="zh-TW" sz="1600" dirty="0" smtClean="0"/>
                        <a:t> -128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有號位元組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list </a:t>
                      </a: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BYTE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11,21,31,41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Multiple Initializers</a:t>
                      </a:r>
                    </a:p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its label refers only to the offset of the</a:t>
                      </a:r>
                      <a:r>
                        <a:rPr lang="en-US" altLang="zh-TW" sz="16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 initializer.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5734050" y="371475"/>
            <a:ext cx="3295650" cy="32099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小測驗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957393" y="1278354"/>
            <a:ext cx="753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Offset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66627"/>
              </p:ext>
            </p:extLst>
          </p:nvPr>
        </p:nvGraphicFramePr>
        <p:xfrm>
          <a:off x="7800952" y="1758295"/>
          <a:ext cx="533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21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31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41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7690818" y="1278354"/>
            <a:ext cx="686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value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61559" y="167304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0000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88997" y="2735044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05765" y="1676201"/>
            <a:ext cx="465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6571598" y="1857712"/>
            <a:ext cx="385795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7990" y="5933083"/>
            <a:ext cx="2893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myList</a:t>
            </a:r>
            <a:r>
              <a:rPr lang="en-US" altLang="zh-TW" dirty="0" smtClean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WQRD</a:t>
            </a:r>
            <a:r>
              <a:rPr lang="en-US" altLang="zh-TW" dirty="0"/>
              <a:t> </a:t>
            </a:r>
            <a:r>
              <a:rPr lang="en-US" altLang="zh-TW" dirty="0" smtClean="0"/>
              <a:t>11, 21, 31, 41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180129" y="3244334"/>
            <a:ext cx="783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myList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868292" y="2070893"/>
            <a:ext cx="79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myList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433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44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資料定義</a:t>
            </a:r>
            <a:r>
              <a:rPr lang="zh-TW" altLang="en-US" sz="3200" dirty="0" smtClean="0"/>
              <a:t>敘述</a:t>
            </a:r>
            <a:endParaRPr lang="en-US" altLang="zh-TW" sz="3200" dirty="0" smtClean="0"/>
          </a:p>
          <a:p>
            <a:r>
              <a:rPr lang="en-US" altLang="zh-TW" sz="3200" dirty="0" smtClean="0"/>
              <a:t>data </a:t>
            </a:r>
            <a:r>
              <a:rPr lang="en-US" altLang="zh-TW" sz="3200" dirty="0"/>
              <a:t>definition </a:t>
            </a:r>
            <a:r>
              <a:rPr lang="en-US" altLang="zh-TW" sz="3200" dirty="0" smtClean="0"/>
              <a:t>statement </a:t>
            </a:r>
            <a:endParaRPr lang="zh-TW" altLang="en-US" sz="32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922325"/>
              </p:ext>
            </p:extLst>
          </p:nvPr>
        </p:nvGraphicFramePr>
        <p:xfrm>
          <a:off x="4905375" y="1224916"/>
          <a:ext cx="3886200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字串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定義若干個字元所形成的字串，可以將字元包含在單引號或雙引號之內。</a:t>
                      </a:r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最常見的字串類型是以空位元組</a:t>
                      </a:r>
                      <a:r>
                        <a:rPr lang="en-US" altLang="zh-TW" dirty="0" smtClean="0"/>
                        <a:t>(null byte) </a:t>
                      </a:r>
                      <a:r>
                        <a:rPr lang="zh-TW" altLang="en-US" dirty="0" smtClean="0"/>
                        <a:t>作為結尾。這類字串被稱為空字元終止</a:t>
                      </a:r>
                      <a:r>
                        <a:rPr lang="en-US" altLang="zh-TW" dirty="0" smtClean="0"/>
                        <a:t>(null-terminated)</a:t>
                      </a:r>
                      <a:r>
                        <a:rPr lang="zh-TW" altLang="en-US" dirty="0" smtClean="0"/>
                        <a:t>字串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greeting1 BYTE "Good afternoon" ,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r>
                        <a:rPr lang="en-US" altLang="zh-TW" dirty="0" smtClean="0"/>
                        <a:t> greeting2 BYTE ‘Hello </a:t>
                      </a:r>
                      <a:r>
                        <a:rPr lang="en-US" altLang="zh-TW" dirty="0" err="1" smtClean="0"/>
                        <a:t>CTFer</a:t>
                      </a:r>
                      <a:r>
                        <a:rPr lang="en-US" altLang="zh-TW" dirty="0" smtClean="0"/>
                        <a:t>' ,</a:t>
                      </a:r>
                      <a:r>
                        <a:rPr lang="en-US" altLang="zh-TW" b="1" baseline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0</a:t>
                      </a:r>
                    </a:p>
                    <a:p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十六進位字碼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0Dh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zh-TW" altLang="en-US" dirty="0" smtClean="0"/>
                        <a:t>及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OAh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dirty="0" smtClean="0"/>
                        <a:t>也稱為</a:t>
                      </a:r>
                      <a:r>
                        <a:rPr lang="en-US" altLang="zh-TW" dirty="0" smtClean="0"/>
                        <a:t>CR/LF (carriage-</a:t>
                      </a:r>
                      <a:r>
                        <a:rPr lang="en-US" altLang="zh-TW" dirty="0" err="1" smtClean="0"/>
                        <a:t>retum</a:t>
                      </a:r>
                      <a:r>
                        <a:rPr lang="en-US" altLang="zh-TW" dirty="0" smtClean="0"/>
                        <a:t> line-feed) </a:t>
                      </a:r>
                      <a:r>
                        <a:rPr lang="zh-TW" altLang="en-US" dirty="0" smtClean="0"/>
                        <a:t>或行終止字元</a:t>
                      </a:r>
                      <a:r>
                        <a:rPr lang="en-US" altLang="zh-TW" dirty="0" smtClean="0"/>
                        <a:t>(end-of-</a:t>
                      </a:r>
                      <a:r>
                        <a:rPr lang="en-US" altLang="zh-TW" dirty="0" err="1" smtClean="0"/>
                        <a:t>linecharacters</a:t>
                      </a:r>
                      <a:r>
                        <a:rPr lang="en-US" altLang="zh-TW" dirty="0" smtClean="0"/>
                        <a:t>) </a:t>
                      </a:r>
                      <a:r>
                        <a:rPr lang="zh-TW" altLang="en-US" dirty="0" smtClean="0"/>
                        <a:t>，當它們被寫到標準輸出時，游標將會移到下一行最左邊的欄位。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行接續字元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(\) </a:t>
                      </a:r>
                      <a:r>
                        <a:rPr lang="zh-TW" altLang="en-US" dirty="0" smtClean="0"/>
                        <a:t>可將兩個原始碼程式行串接成為單一敘述，但它必須是該行的最後一個字元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310766"/>
              </p:ext>
            </p:extLst>
          </p:nvPr>
        </p:nvGraphicFramePr>
        <p:xfrm>
          <a:off x="85725" y="1405890"/>
          <a:ext cx="38862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list BYTE 10 , 20 , 30 , 40</a:t>
                      </a:r>
                    </a:p>
                    <a:p>
                      <a:r>
                        <a:rPr lang="en-US" altLang="zh-TW" dirty="0" smtClean="0"/>
                        <a:t>      BYTE 50, 60,70,80</a:t>
                      </a:r>
                    </a:p>
                    <a:p>
                      <a:r>
                        <a:rPr lang="en-US" altLang="zh-TW" dirty="0" smtClean="0"/>
                        <a:t>      BYTE 91,92,93,94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list1 BYTE 10 , 32 , 41h, 00100010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</a:p>
                    <a:p>
                      <a:r>
                        <a:rPr lang="en-US" altLang="zh-TW" dirty="0" smtClean="0"/>
                        <a:t>list2 BYTE 0A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</a:t>
                      </a:r>
                      <a:r>
                        <a:rPr lang="en-US" altLang="zh-TW" dirty="0" smtClean="0"/>
                        <a:t>, 20h ,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'A' , 22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3480"/>
              </p:ext>
            </p:extLst>
          </p:nvPr>
        </p:nvGraphicFramePr>
        <p:xfrm>
          <a:off x="85725" y="3508376"/>
          <a:ext cx="4543425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045"/>
                <a:gridCol w="249838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DUP </a:t>
                      </a:r>
                      <a:r>
                        <a:rPr lang="zh-TW" altLang="en-US" dirty="0" smtClean="0"/>
                        <a:t>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BYTE 20</a:t>
                      </a:r>
                      <a:r>
                        <a:rPr lang="en-US" altLang="zh-TW" sz="1600" baseline="0" dirty="0" smtClean="0"/>
                        <a:t> </a:t>
                      </a:r>
                      <a:r>
                        <a:rPr lang="en-US" altLang="zh-TW" sz="1600" dirty="0" smtClean="0"/>
                        <a:t>DUP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20 </a:t>
                      </a:r>
                      <a:r>
                        <a:rPr lang="zh-TW" altLang="en-US" sz="1600" dirty="0" smtClean="0"/>
                        <a:t>個位元組，全部等於</a:t>
                      </a:r>
                      <a:r>
                        <a:rPr lang="en-US" altLang="zh-TW" sz="1600" dirty="0" smtClean="0"/>
                        <a:t>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BYTE 20 DUP (?)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 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個位元組，未初始化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BYTE 4 DUP("STACK")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20 </a:t>
                      </a:r>
                      <a:r>
                        <a:rPr lang="zh-TW" altLang="en-US" sz="1600" dirty="0" smtClean="0"/>
                        <a:t>個位元組</a:t>
                      </a:r>
                      <a:r>
                        <a:rPr lang="en-US" altLang="zh-TW" sz="1600" dirty="0" smtClean="0"/>
                        <a:t>"STACKSTACKSTACKSTACK"</a:t>
                      </a: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DUP </a:t>
                      </a:r>
                      <a:r>
                        <a:rPr lang="zh-TW" altLang="en-US" sz="1600" dirty="0" smtClean="0"/>
                        <a:t>運算子使用常數運算式當作計數器</a:t>
                      </a:r>
                      <a:r>
                        <a:rPr lang="en-US" altLang="zh-TW" sz="1600" dirty="0" smtClean="0"/>
                        <a:t>(counter) </a:t>
                      </a:r>
                      <a:r>
                        <a:rPr lang="zh-TW" altLang="en-US" sz="1600" dirty="0" smtClean="0"/>
                        <a:t>，為多個資料項配置記憶體空間。</a:t>
                      </a:r>
                      <a:endParaRPr lang="en-US" altLang="zh-TW" sz="16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在為字串或陣列配置記憶體空間，此運算子特別有用，它可以搭配已初始化或未初始化的資料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21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712789"/>
            <a:ext cx="3143250" cy="5464174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98029" y="712788"/>
            <a:ext cx="3107646" cy="540779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4305707" y="107688"/>
            <a:ext cx="2647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http://kipirvine.com/asm/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382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44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 smtClean="0"/>
              <a:t>記憶體資料存取</a:t>
            </a:r>
            <a:endParaRPr lang="en-US" altLang="zh-TW" sz="3200" dirty="0" smtClean="0"/>
          </a:p>
          <a:p>
            <a:r>
              <a:rPr lang="en-US" altLang="zh-TW" sz="3200" dirty="0" err="1"/>
              <a:t>Iittle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endian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vs big </a:t>
            </a:r>
            <a:r>
              <a:rPr lang="en-US" altLang="zh-TW" sz="3200" dirty="0"/>
              <a:t>endian 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71449" y="1271071"/>
            <a:ext cx="8877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x86 </a:t>
            </a:r>
            <a:r>
              <a:rPr lang="zh-TW" altLang="en-US" dirty="0"/>
              <a:t>處理器從記憶體存取資料，使用的</a:t>
            </a:r>
            <a:r>
              <a:rPr lang="zh-TW" altLang="en-US" dirty="0" smtClean="0"/>
              <a:t>是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</a:t>
            </a:r>
            <a:r>
              <a:rPr lang="zh-TW" alt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端存取順序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Iittle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endian order) </a:t>
            </a:r>
            <a:r>
              <a:rPr lang="zh-TW" altLang="en-US" dirty="0"/>
              <a:t>的</a:t>
            </a:r>
            <a:r>
              <a:rPr lang="zh-TW" altLang="en-US" dirty="0" smtClean="0"/>
              <a:t>方式</a:t>
            </a:r>
            <a:endParaRPr lang="en-US" altLang="zh-TW" dirty="0" smtClean="0"/>
          </a:p>
          <a:p>
            <a:r>
              <a:rPr lang="en-US" altLang="zh-TW" dirty="0"/>
              <a:t>x86 processors store and retrieve data from memory using little-endian order (low to high).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83097" y="2768198"/>
            <a:ext cx="2493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val1 DWORD 12345678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9794" y="3533854"/>
            <a:ext cx="136441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Iittle</a:t>
            </a:r>
            <a:r>
              <a:rPr lang="en-US" altLang="zh-TW" dirty="0"/>
              <a:t> endian</a:t>
            </a:r>
            <a:r>
              <a:rPr lang="zh-TW" altLang="en-US" dirty="0"/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1047885" y="3493521"/>
            <a:ext cx="121860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big endian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76600" y="1936446"/>
            <a:ext cx="5676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最小有效位元組是放在該資料所配置的第一個位址上，其餘的位元組則存放在接下來的</a:t>
            </a:r>
            <a:r>
              <a:rPr lang="zh-TW" altLang="en-US" dirty="0" smtClean="0"/>
              <a:t>連續位置</a:t>
            </a:r>
            <a:r>
              <a:rPr lang="zh-TW" altLang="en-US" dirty="0"/>
              <a:t>上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170290"/>
              </p:ext>
            </p:extLst>
          </p:nvPr>
        </p:nvGraphicFramePr>
        <p:xfrm>
          <a:off x="1903193" y="4420448"/>
          <a:ext cx="533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56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78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793059" y="3940507"/>
            <a:ext cx="686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value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63800" y="433519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0000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8172" y="3963248"/>
            <a:ext cx="753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Offset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88172" y="442044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0000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88171" y="479279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0001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88170" y="516212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0002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62207" y="553431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0003</a:t>
            </a:r>
            <a:endParaRPr lang="zh-TW" altLang="en-US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99927"/>
              </p:ext>
            </p:extLst>
          </p:nvPr>
        </p:nvGraphicFramePr>
        <p:xfrm>
          <a:off x="4827368" y="4492258"/>
          <a:ext cx="533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78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56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矩形 23"/>
          <p:cNvSpPr/>
          <p:nvPr/>
        </p:nvSpPr>
        <p:spPr>
          <a:xfrm>
            <a:off x="4717234" y="4012317"/>
            <a:ext cx="686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value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987975" y="440700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0000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12347" y="4035058"/>
            <a:ext cx="753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Offset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912347" y="449225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0000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912346" y="486460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0001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3912345" y="523393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0002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3886382" y="560612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0003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895642" y="2816546"/>
            <a:ext cx="418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362648" y="2815684"/>
            <a:ext cx="4187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34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50988" y="2815684"/>
            <a:ext cx="41870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56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360768" y="2812070"/>
            <a:ext cx="4187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78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909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資料</a:t>
            </a:r>
            <a:r>
              <a:rPr lang="zh-TW" altLang="en-US" sz="4400" dirty="0" smtClean="0"/>
              <a:t>轉移</a:t>
            </a:r>
            <a:endParaRPr lang="en-US" altLang="zh-TW" sz="4400" dirty="0" smtClean="0"/>
          </a:p>
          <a:p>
            <a:pPr algn="ctr"/>
            <a:r>
              <a:rPr lang="en-US" altLang="zh-TW" sz="4400" dirty="0"/>
              <a:t>Data </a:t>
            </a:r>
            <a:r>
              <a:rPr lang="en-US" altLang="zh-TW" sz="4400" dirty="0" smtClean="0"/>
              <a:t>Transfers</a:t>
            </a:r>
          </a:p>
          <a:p>
            <a:pPr algn="ctr"/>
            <a:r>
              <a:rPr lang="en-US" altLang="zh-TW" sz="4400" dirty="0" smtClean="0"/>
              <a:t>CH04 </a:t>
            </a:r>
            <a:endParaRPr lang="en-US" altLang="zh-TW" sz="4400" dirty="0"/>
          </a:p>
          <a:p>
            <a:pPr algn="ctr"/>
            <a:endParaRPr lang="en-US" altLang="zh-TW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2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64609" y="2028590"/>
            <a:ext cx="1105367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Label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>
                <a:solidFill>
                  <a:schemeClr val="bg1"/>
                </a:solidFill>
              </a:rPr>
              <a:t>optional)</a:t>
            </a:r>
          </a:p>
        </p:txBody>
      </p:sp>
      <p:sp>
        <p:nvSpPr>
          <p:cNvPr id="6" name="矩形 5"/>
          <p:cNvSpPr/>
          <p:nvPr/>
        </p:nvSpPr>
        <p:spPr>
          <a:xfrm>
            <a:off x="2819401" y="2028589"/>
            <a:ext cx="126509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Mnemonic 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required)</a:t>
            </a:r>
          </a:p>
        </p:txBody>
      </p:sp>
      <p:sp>
        <p:nvSpPr>
          <p:cNvPr id="7" name="矩形 6"/>
          <p:cNvSpPr/>
          <p:nvPr/>
        </p:nvSpPr>
        <p:spPr>
          <a:xfrm>
            <a:off x="4272016" y="2018421"/>
            <a:ext cx="1069267" cy="67710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Operand 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depends on </a:t>
            </a:r>
            <a:endParaRPr lang="en-US" altLang="zh-TW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instruction)</a:t>
            </a:r>
          </a:p>
        </p:txBody>
      </p:sp>
      <p:sp>
        <p:nvSpPr>
          <p:cNvPr id="8" name="矩形 7"/>
          <p:cNvSpPr/>
          <p:nvPr/>
        </p:nvSpPr>
        <p:spPr>
          <a:xfrm>
            <a:off x="5535580" y="2029518"/>
            <a:ext cx="123892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optional)</a:t>
            </a:r>
          </a:p>
        </p:txBody>
      </p:sp>
      <p:sp>
        <p:nvSpPr>
          <p:cNvPr id="9" name="矩形 8"/>
          <p:cNvSpPr/>
          <p:nvPr/>
        </p:nvSpPr>
        <p:spPr>
          <a:xfrm>
            <a:off x="937358" y="1507635"/>
            <a:ext cx="203132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Instruction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格式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0" y="0"/>
            <a:ext cx="9144000" cy="9239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x86 </a:t>
            </a:r>
            <a:r>
              <a:rPr lang="zh-TW" altLang="en-US" sz="4400" dirty="0" smtClean="0"/>
              <a:t>指令格式</a:t>
            </a:r>
            <a:endParaRPr lang="zh-TW" altLang="en-US" sz="44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698579"/>
              </p:ext>
            </p:extLst>
          </p:nvPr>
        </p:nvGraphicFramePr>
        <p:xfrm>
          <a:off x="523874" y="3446072"/>
          <a:ext cx="822007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381"/>
                <a:gridCol w="3493347"/>
                <a:gridCol w="3493347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範例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Immediate</a:t>
                      </a:r>
                      <a:r>
                        <a:rPr lang="zh-TW" altLang="en-US" dirty="0" smtClean="0"/>
                        <a:t>立即型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uses a numeric literal expression</a:t>
                      </a:r>
                    </a:p>
                    <a:p>
                      <a:r>
                        <a:rPr lang="zh-TW" altLang="en-US" dirty="0" smtClean="0"/>
                        <a:t>使用數字常數運算式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eax</a:t>
                      </a:r>
                      <a:r>
                        <a:rPr lang="en-US" altLang="zh-TW" dirty="0" smtClean="0"/>
                        <a:t>, ‘WXYZ’</a:t>
                      </a:r>
                    </a:p>
                    <a:p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eax</a:t>
                      </a:r>
                      <a:r>
                        <a:rPr lang="en-US" altLang="zh-TW" dirty="0" smtClean="0"/>
                        <a:t>, 10h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Register</a:t>
                      </a:r>
                    </a:p>
                    <a:p>
                      <a:r>
                        <a:rPr lang="zh-TW" altLang="en-US" dirty="0" smtClean="0"/>
                        <a:t>暫存器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uses a named register in the CPU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使用</a:t>
                      </a:r>
                      <a:r>
                        <a:rPr lang="en-US" altLang="zh-TW" dirty="0" smtClean="0"/>
                        <a:t>CPU </a:t>
                      </a:r>
                      <a:r>
                        <a:rPr lang="zh-TW" altLang="en-US" dirty="0" smtClean="0"/>
                        <a:t>內已命名的暫存器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ebx,eax</a:t>
                      </a:r>
                      <a:endParaRPr lang="en-US" altLang="zh-TW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Memory</a:t>
                      </a:r>
                    </a:p>
                    <a:p>
                      <a:r>
                        <a:rPr lang="zh-TW" altLang="en-US" dirty="0" smtClean="0"/>
                        <a:t>記憶體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references a memory location</a:t>
                      </a:r>
                    </a:p>
                    <a:p>
                      <a:r>
                        <a:rPr lang="zh-TW" altLang="en-US" dirty="0" smtClean="0"/>
                        <a:t>參照至記憶體的位址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edx</a:t>
                      </a:r>
                      <a:r>
                        <a:rPr lang="en-US" altLang="zh-TW" dirty="0" smtClean="0"/>
                        <a:t>,[</a:t>
                      </a:r>
                      <a:r>
                        <a:rPr lang="en-US" altLang="zh-TW" dirty="0" err="1" smtClean="0"/>
                        <a:t>esi</a:t>
                      </a:r>
                      <a:r>
                        <a:rPr lang="en-US" altLang="zh-TW" dirty="0" smtClean="0"/>
                        <a:t>]</a:t>
                      </a:r>
                    </a:p>
                    <a:p>
                      <a:r>
                        <a:rPr lang="en-US" altLang="zh-TW" dirty="0" err="1" smtClean="0"/>
                        <a:t>esi</a:t>
                      </a:r>
                      <a:r>
                        <a:rPr lang="zh-TW" altLang="en-US" dirty="0" smtClean="0"/>
                        <a:t>存放記憶體位址</a:t>
                      </a:r>
                      <a:endParaRPr lang="en-US" altLang="zh-TW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[</a:t>
                      </a:r>
                      <a:r>
                        <a:rPr lang="en-US" altLang="zh-TW" dirty="0" err="1" smtClean="0"/>
                        <a:t>esi</a:t>
                      </a:r>
                      <a:r>
                        <a:rPr lang="en-US" altLang="zh-TW" dirty="0" smtClean="0"/>
                        <a:t>]</a:t>
                      </a:r>
                      <a:r>
                        <a:rPr lang="zh-TW" altLang="en-US" dirty="0" smtClean="0"/>
                        <a:t>是該記憶體位址的值</a:t>
                      </a:r>
                      <a:endParaRPr lang="en-US" altLang="zh-TW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523874" y="3056132"/>
            <a:ext cx="2632195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Operand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運算元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基本型式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13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110886"/>
              </p:ext>
            </p:extLst>
          </p:nvPr>
        </p:nvGraphicFramePr>
        <p:xfrm>
          <a:off x="2543175" y="1711325"/>
          <a:ext cx="6762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27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暫存器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EAX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EBX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ECX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EDX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ESI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242652"/>
              </p:ext>
            </p:extLst>
          </p:nvPr>
        </p:nvGraphicFramePr>
        <p:xfrm>
          <a:off x="7218767" y="2568514"/>
          <a:ext cx="143827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7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12345678h</a:t>
                      </a:r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099320" y="2072760"/>
            <a:ext cx="1734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Memory </a:t>
            </a:r>
            <a:r>
              <a:rPr lang="zh-TW" altLang="en-US" dirty="0" smtClean="0"/>
              <a:t>記憶體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2066925" y="2238375"/>
            <a:ext cx="476250" cy="95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96549" y="2063234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32bit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52450" y="4963337"/>
            <a:ext cx="282545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MOV destination , source</a:t>
            </a:r>
            <a:endParaRPr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552450" y="5634631"/>
            <a:ext cx="6244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兩個運算元必須具有相同的大小。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兩個運算元不能都是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記憶體運算元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指令指標暫存器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(IP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EIP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RIP)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不可以當作目的運算元。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91542" y="4920734"/>
            <a:ext cx="199631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mov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edx</a:t>
            </a:r>
            <a:r>
              <a:rPr lang="en-US" altLang="zh-TW" sz="2400" dirty="0" smtClean="0"/>
              <a:t> , [</a:t>
            </a:r>
            <a:r>
              <a:rPr lang="en-US" altLang="zh-TW" sz="2400" dirty="0" err="1" smtClean="0"/>
              <a:t>esi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28653"/>
              </p:ext>
            </p:extLst>
          </p:nvPr>
        </p:nvGraphicFramePr>
        <p:xfrm>
          <a:off x="4132785" y="1650939"/>
          <a:ext cx="8286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7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　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xxxxxx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直線單箭頭接點 16"/>
          <p:cNvCxnSpPr/>
          <p:nvPr/>
        </p:nvCxnSpPr>
        <p:spPr>
          <a:xfrm flipH="1">
            <a:off x="4661267" y="5489514"/>
            <a:ext cx="908725" cy="15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圖說文字 15"/>
          <p:cNvSpPr/>
          <p:nvPr/>
        </p:nvSpPr>
        <p:spPr>
          <a:xfrm>
            <a:off x="0" y="-21831"/>
            <a:ext cx="9144000" cy="132397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Moving data</a:t>
            </a:r>
          </a:p>
          <a:p>
            <a:pPr algn="ctr"/>
            <a:r>
              <a:rPr lang="zh-TW" altLang="en-US" dirty="0"/>
              <a:t>將資料從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來源運算元</a:t>
            </a:r>
            <a:r>
              <a:rPr lang="zh-TW" altLang="en-US" dirty="0"/>
              <a:t>複製</a:t>
            </a:r>
            <a:r>
              <a:rPr lang="zh-TW" altLang="en-US" dirty="0" smtClean="0"/>
              <a:t>到</a:t>
            </a:r>
            <a:r>
              <a:rPr lang="zh-TW" alt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目的運算元</a:t>
            </a:r>
            <a:endParaRPr lang="zh-TW" alt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3279206" y="4124325"/>
            <a:ext cx="771049" cy="9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437784" y="4422714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xxxxxx</a:t>
            </a:r>
            <a:endParaRPr lang="zh-TW" altLang="en-US" dirty="0"/>
          </a:p>
        </p:txBody>
      </p:sp>
      <p:cxnSp>
        <p:nvCxnSpPr>
          <p:cNvPr id="21" name="直線單箭頭接點 20"/>
          <p:cNvCxnSpPr>
            <a:endCxn id="20" idx="1"/>
          </p:cNvCxnSpPr>
          <p:nvPr/>
        </p:nvCxnSpPr>
        <p:spPr>
          <a:xfrm>
            <a:off x="4972207" y="4038601"/>
            <a:ext cx="1465577" cy="5687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948668" y="2979247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12345678h</a:t>
            </a:r>
            <a:endParaRPr lang="zh-TW" altLang="en-US" dirty="0"/>
          </a:p>
        </p:txBody>
      </p:sp>
      <p:cxnSp>
        <p:nvCxnSpPr>
          <p:cNvPr id="27" name="弧形接點 26"/>
          <p:cNvCxnSpPr/>
          <p:nvPr/>
        </p:nvCxnSpPr>
        <p:spPr>
          <a:xfrm rot="10800000">
            <a:off x="5043990" y="3377528"/>
            <a:ext cx="2366462" cy="104518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弧形箭號 (左彎) 29"/>
          <p:cNvSpPr/>
          <p:nvPr/>
        </p:nvSpPr>
        <p:spPr>
          <a:xfrm>
            <a:off x="5006091" y="2120636"/>
            <a:ext cx="219075" cy="6132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78298" y="2165611"/>
            <a:ext cx="1359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ebx,eax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435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5163" y="1775697"/>
            <a:ext cx="4800600" cy="152717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 err="1" smtClean="0"/>
              <a:t>oneByte</a:t>
            </a:r>
            <a:r>
              <a:rPr lang="en-US" altLang="zh-TW" dirty="0" smtClean="0"/>
              <a:t> </a:t>
            </a:r>
            <a:r>
              <a:rPr lang="en-US" altLang="zh-TW" dirty="0"/>
              <a:t>BYTE </a:t>
            </a:r>
            <a:r>
              <a:rPr lang="en-US" altLang="zh-TW" dirty="0" smtClean="0"/>
              <a:t>78h</a:t>
            </a:r>
          </a:p>
          <a:p>
            <a:pPr marL="0" indent="0">
              <a:buNone/>
            </a:pPr>
            <a:r>
              <a:rPr lang="en-US" altLang="zh-TW" dirty="0" err="1"/>
              <a:t>o</a:t>
            </a:r>
            <a:r>
              <a:rPr lang="en-US" altLang="zh-TW" dirty="0" err="1" smtClean="0"/>
              <a:t>neWord</a:t>
            </a:r>
            <a:r>
              <a:rPr lang="en-US" altLang="zh-TW" dirty="0" smtClean="0"/>
              <a:t> </a:t>
            </a:r>
            <a:r>
              <a:rPr lang="en-US" altLang="zh-TW" dirty="0"/>
              <a:t>WORD 1234h</a:t>
            </a:r>
          </a:p>
          <a:p>
            <a:pPr marL="0" indent="0">
              <a:buNone/>
            </a:pPr>
            <a:r>
              <a:rPr lang="en-US" altLang="zh-TW" dirty="0" err="1" smtClean="0"/>
              <a:t>oneDword</a:t>
            </a:r>
            <a:r>
              <a:rPr lang="en-US" altLang="zh-TW" dirty="0" smtClean="0"/>
              <a:t> </a:t>
            </a:r>
            <a:r>
              <a:rPr lang="en-US" altLang="zh-TW" dirty="0"/>
              <a:t>DWQRD 12345678h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195163" y="4345145"/>
            <a:ext cx="638175" cy="752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08584" y="3503770"/>
            <a:ext cx="69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.code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86349"/>
              </p:ext>
            </p:extLst>
          </p:nvPr>
        </p:nvGraphicFramePr>
        <p:xfrm>
          <a:off x="1208584" y="39851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運算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EAX</a:t>
                      </a:r>
                      <a:r>
                        <a:rPr lang="zh-TW" altLang="en-US" dirty="0" smtClean="0"/>
                        <a:t>最後存的值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eax</a:t>
                      </a:r>
                      <a:r>
                        <a:rPr lang="en-US" altLang="zh-TW" dirty="0" smtClean="0"/>
                        <a:t> , 0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al, </a:t>
                      </a:r>
                      <a:r>
                        <a:rPr lang="en-US" altLang="zh-TW" dirty="0" err="1" smtClean="0"/>
                        <a:t>oneByte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ax, </a:t>
                      </a:r>
                      <a:r>
                        <a:rPr lang="en-US" altLang="zh-TW" dirty="0" err="1" smtClean="0"/>
                        <a:t>oneWord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eax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oneDword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ax, 0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195163" y="1234716"/>
            <a:ext cx="65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.data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097" y="733424"/>
            <a:ext cx="4065230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9099" y="1674773"/>
            <a:ext cx="4800600" cy="152717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 err="1" smtClean="0"/>
              <a:t>oneByte</a:t>
            </a:r>
            <a:r>
              <a:rPr lang="en-US" altLang="zh-TW" dirty="0" smtClean="0"/>
              <a:t> </a:t>
            </a:r>
            <a:r>
              <a:rPr lang="en-US" altLang="zh-TW" dirty="0"/>
              <a:t>BYTE </a:t>
            </a:r>
            <a:r>
              <a:rPr lang="en-US" altLang="zh-TW" dirty="0" smtClean="0"/>
              <a:t>78h</a:t>
            </a:r>
          </a:p>
          <a:p>
            <a:pPr marL="0" indent="0">
              <a:buNone/>
            </a:pPr>
            <a:r>
              <a:rPr lang="en-US" altLang="zh-TW" dirty="0" err="1"/>
              <a:t>o</a:t>
            </a:r>
            <a:r>
              <a:rPr lang="en-US" altLang="zh-TW" dirty="0" err="1" smtClean="0"/>
              <a:t>neWord</a:t>
            </a:r>
            <a:r>
              <a:rPr lang="en-US" altLang="zh-TW" dirty="0" smtClean="0"/>
              <a:t> </a:t>
            </a:r>
            <a:r>
              <a:rPr lang="en-US" altLang="zh-TW" dirty="0"/>
              <a:t>WORD 1234h</a:t>
            </a:r>
          </a:p>
          <a:p>
            <a:pPr marL="0" indent="0">
              <a:buNone/>
            </a:pPr>
            <a:r>
              <a:rPr lang="en-US" altLang="zh-TW" dirty="0" err="1" smtClean="0"/>
              <a:t>oneDword</a:t>
            </a:r>
            <a:r>
              <a:rPr lang="en-US" altLang="zh-TW" dirty="0" smtClean="0"/>
              <a:t> </a:t>
            </a:r>
            <a:r>
              <a:rPr lang="en-US" altLang="zh-TW" dirty="0"/>
              <a:t>DWQRD 12345678h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581025" y="4360902"/>
            <a:ext cx="638175" cy="752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94446" y="3652361"/>
            <a:ext cx="69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.code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52292"/>
              </p:ext>
            </p:extLst>
          </p:nvPr>
        </p:nvGraphicFramePr>
        <p:xfrm>
          <a:off x="1594446" y="4095234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運算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EAX</a:t>
                      </a:r>
                      <a:r>
                        <a:rPr lang="zh-TW" altLang="en-US" dirty="0" smtClean="0"/>
                        <a:t>最後存的值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eax</a:t>
                      </a:r>
                      <a:r>
                        <a:rPr lang="en-US" altLang="zh-TW" dirty="0" smtClean="0"/>
                        <a:t> , 0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00000000h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al, </a:t>
                      </a:r>
                      <a:r>
                        <a:rPr lang="en-US" altLang="zh-TW" dirty="0" err="1" smtClean="0"/>
                        <a:t>oneByte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00000078h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ax, </a:t>
                      </a:r>
                      <a:r>
                        <a:rPr lang="en-US" altLang="zh-TW" dirty="0" err="1" smtClean="0"/>
                        <a:t>oneWord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00001234h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eax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oneDword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12345678h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ax, 0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1234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0000</a:t>
                      </a:r>
                      <a:r>
                        <a:rPr lang="en-US" altLang="zh-TW" dirty="0" smtClean="0"/>
                        <a:t>h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71363" y="1047234"/>
            <a:ext cx="65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.data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097" y="733424"/>
            <a:ext cx="4065230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33950" y="1295399"/>
            <a:ext cx="3771900" cy="46386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/>
              <a:t>A </a:t>
            </a:r>
            <a:r>
              <a:rPr lang="en-US" altLang="zh-TW" dirty="0"/>
              <a:t>direct memory operand is a named reference to storage in </a:t>
            </a:r>
            <a:r>
              <a:rPr lang="en-US" altLang="zh-TW" dirty="0" smtClean="0"/>
              <a:t>memory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The named reference (label) is automatically dereferenced by the </a:t>
            </a:r>
            <a:r>
              <a:rPr lang="en-US" altLang="zh-TW" dirty="0" smtClean="0"/>
              <a:t>assembler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Direct Memory </a:t>
            </a:r>
            <a:r>
              <a:rPr lang="en-US" altLang="zh-TW" dirty="0" smtClean="0"/>
              <a:t>Operands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688685" y="1695777"/>
            <a:ext cx="224850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/>
              <a:t>var1 BYTE 10h</a:t>
            </a:r>
          </a:p>
        </p:txBody>
      </p:sp>
      <p:sp>
        <p:nvSpPr>
          <p:cNvPr id="8" name="矩形 7"/>
          <p:cNvSpPr/>
          <p:nvPr/>
        </p:nvSpPr>
        <p:spPr>
          <a:xfrm>
            <a:off x="528538" y="1110734"/>
            <a:ext cx="65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.data</a:t>
            </a:r>
          </a:p>
        </p:txBody>
      </p:sp>
      <p:sp>
        <p:nvSpPr>
          <p:cNvPr id="9" name="矩形 8"/>
          <p:cNvSpPr/>
          <p:nvPr/>
        </p:nvSpPr>
        <p:spPr>
          <a:xfrm>
            <a:off x="685800" y="3241550"/>
            <a:ext cx="247138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600" dirty="0" err="1"/>
              <a:t>mov</a:t>
            </a:r>
            <a:r>
              <a:rPr lang="en-US" altLang="zh-TW" sz="3600" dirty="0"/>
              <a:t> al,var1 </a:t>
            </a:r>
            <a:endParaRPr lang="zh-TW" altLang="en-US" sz="3600" dirty="0"/>
          </a:p>
        </p:txBody>
      </p:sp>
      <p:sp>
        <p:nvSpPr>
          <p:cNvPr id="10" name="矩形 9"/>
          <p:cNvSpPr/>
          <p:nvPr/>
        </p:nvSpPr>
        <p:spPr>
          <a:xfrm>
            <a:off x="528538" y="2671896"/>
            <a:ext cx="69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.code</a:t>
            </a:r>
          </a:p>
        </p:txBody>
      </p:sp>
      <p:sp>
        <p:nvSpPr>
          <p:cNvPr id="11" name="矩形 10"/>
          <p:cNvSpPr/>
          <p:nvPr/>
        </p:nvSpPr>
        <p:spPr>
          <a:xfrm>
            <a:off x="685800" y="4244400"/>
            <a:ext cx="2475549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200" dirty="0" err="1"/>
              <a:t>mov</a:t>
            </a:r>
            <a:r>
              <a:rPr lang="en-US" altLang="zh-TW" sz="3200" dirty="0"/>
              <a:t> al,[var1] </a:t>
            </a:r>
            <a:endParaRPr lang="zh-TW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3761385" y="464450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AL = 10h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Transfer </a:t>
            </a:r>
            <a:r>
              <a:rPr lang="en-US" altLang="zh-TW" dirty="0" smtClean="0"/>
              <a:t>Instructions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61217"/>
            <a:ext cx="7886700" cy="408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0382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將較小值複製到較大</a:t>
            </a:r>
            <a:r>
              <a:rPr lang="zh-TW" altLang="en-US" sz="3200" dirty="0" smtClean="0"/>
              <a:t>值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825625"/>
            <a:ext cx="2419350" cy="317500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/>
              <a:t>count WORD </a:t>
            </a:r>
            <a:r>
              <a:rPr lang="en-US" altLang="zh-TW" dirty="0" smtClean="0"/>
              <a:t>1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smtClean="0"/>
              <a:t>ecx,0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 err="1"/>
              <a:t>m</a:t>
            </a:r>
            <a:r>
              <a:rPr lang="en-US" altLang="zh-TW" dirty="0" err="1" smtClean="0"/>
              <a:t>ov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cx,count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24250" y="2051258"/>
            <a:ext cx="30575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.data</a:t>
            </a:r>
          </a:p>
          <a:p>
            <a:r>
              <a:rPr lang="en-US" altLang="zh-TW" sz="2400" dirty="0" err="1"/>
              <a:t>signedVal</a:t>
            </a:r>
            <a:r>
              <a:rPr lang="en-US" altLang="zh-TW" sz="2400" dirty="0"/>
              <a:t> SWORD -16 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.</a:t>
            </a:r>
            <a:r>
              <a:rPr lang="en-US" altLang="zh-TW" sz="2400" dirty="0"/>
              <a:t>code</a:t>
            </a:r>
          </a:p>
          <a:p>
            <a:r>
              <a:rPr lang="en-US" altLang="zh-TW" sz="2400" dirty="0" err="1" smtClean="0"/>
              <a:t>mov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ecx</a:t>
            </a:r>
            <a:r>
              <a:rPr lang="en-US" altLang="zh-TW" sz="2400" dirty="0" smtClean="0"/>
              <a:t>, 0</a:t>
            </a:r>
            <a:endParaRPr lang="zh-TW" altLang="en-US" sz="2400" dirty="0"/>
          </a:p>
          <a:p>
            <a:r>
              <a:rPr lang="en-US" altLang="zh-TW" sz="2400" dirty="0" err="1"/>
              <a:t>mov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cx,signedVal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869387" y="2387084"/>
            <a:ext cx="164596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FFFOh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(-16)</a:t>
            </a:r>
          </a:p>
        </p:txBody>
      </p:sp>
      <p:sp>
        <p:nvSpPr>
          <p:cNvPr id="9" name="矩形 8"/>
          <p:cNvSpPr/>
          <p:nvPr/>
        </p:nvSpPr>
        <p:spPr>
          <a:xfrm>
            <a:off x="5759758" y="4988634"/>
            <a:ext cx="286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ECX </a:t>
            </a:r>
            <a:r>
              <a:rPr lang="en-US" altLang="zh-TW" dirty="0" smtClean="0"/>
              <a:t>=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OOOO</a:t>
            </a:r>
            <a:r>
              <a:rPr lang="en-US" altLang="zh-TW" dirty="0" err="1" smtClean="0"/>
              <a:t>FFFOh</a:t>
            </a:r>
            <a:r>
              <a:rPr lang="en-US" altLang="zh-TW" dirty="0" smtClean="0"/>
              <a:t> </a:t>
            </a:r>
            <a:r>
              <a:rPr lang="en-US" altLang="zh-TW" dirty="0"/>
              <a:t>(+</a:t>
            </a:r>
            <a:r>
              <a:rPr lang="en-US" altLang="zh-TW" dirty="0" smtClean="0"/>
              <a:t>65,520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058025" y="4120110"/>
            <a:ext cx="1408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ECX </a:t>
            </a:r>
            <a:r>
              <a:rPr lang="en-US" altLang="zh-TW" sz="2800" dirty="0" smtClean="0"/>
              <a:t>=</a:t>
            </a:r>
            <a:r>
              <a:rPr lang="zh-TW" altLang="en-US" sz="2800" dirty="0" smtClean="0"/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zh-TW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494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0382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將較小值複製到較大</a:t>
            </a:r>
            <a:r>
              <a:rPr lang="zh-TW" altLang="en-US" sz="3200" dirty="0" smtClean="0"/>
              <a:t>值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209675" y="4569649"/>
            <a:ext cx="622935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MOVSX </a:t>
            </a:r>
            <a:r>
              <a:rPr lang="zh-TW" altLang="en-US" dirty="0" smtClean="0"/>
              <a:t>指令</a:t>
            </a:r>
            <a:r>
              <a:rPr lang="en-US" altLang="zh-TW" dirty="0" smtClean="0"/>
              <a:t>:move </a:t>
            </a:r>
            <a:r>
              <a:rPr lang="en-US" altLang="zh-TW" dirty="0"/>
              <a:t>with sign-extend (</a:t>
            </a:r>
            <a:r>
              <a:rPr lang="zh-TW" altLang="en-US" dirty="0"/>
              <a:t>以正負號擴展的方式搬移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76350" y="2434729"/>
            <a:ext cx="6096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MOVZX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:move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zero-extend (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以補零擴展的方式搬移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4752" y="18912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無號整敏</a:t>
            </a:r>
          </a:p>
        </p:txBody>
      </p:sp>
      <p:sp>
        <p:nvSpPr>
          <p:cNvPr id="9" name="矩形 8"/>
          <p:cNvSpPr/>
          <p:nvPr/>
        </p:nvSpPr>
        <p:spPr>
          <a:xfrm>
            <a:off x="1762126" y="2875281"/>
            <a:ext cx="6276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會</a:t>
            </a:r>
            <a:r>
              <a:rPr lang="zh-TW" altLang="en-US" dirty="0" smtClean="0"/>
              <a:t>複製</a:t>
            </a:r>
            <a:r>
              <a:rPr lang="zh-TW" altLang="en-US" dirty="0"/>
              <a:t>來源運算元的內容到目的運算元，並且不論目的運算元是</a:t>
            </a:r>
            <a:r>
              <a:rPr lang="en-US" altLang="zh-TW" dirty="0"/>
              <a:t>16 </a:t>
            </a:r>
            <a:r>
              <a:rPr lang="zh-TW" altLang="en-US" dirty="0"/>
              <a:t>位元或</a:t>
            </a:r>
            <a:r>
              <a:rPr lang="en-US" altLang="zh-TW" dirty="0"/>
              <a:t>32 </a:t>
            </a:r>
            <a:r>
              <a:rPr lang="zh-TW" altLang="en-US" dirty="0"/>
              <a:t>位元，都會在</a:t>
            </a:r>
            <a:r>
              <a:rPr lang="zh-TW" altLang="en-US" dirty="0" smtClean="0"/>
              <a:t>剩餘各位</a:t>
            </a:r>
            <a:r>
              <a:rPr lang="zh-TW" altLang="en-US" dirty="0"/>
              <a:t>元填上零值</a:t>
            </a:r>
          </a:p>
        </p:txBody>
      </p:sp>
    </p:spTree>
    <p:extLst>
      <p:ext uri="{BB962C8B-B14F-4D97-AF65-F5344CB8AC3E}">
        <p14:creationId xmlns:p14="http://schemas.microsoft.com/office/powerpoint/2010/main" val="313939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218" r="13793"/>
          <a:stretch/>
        </p:blipFill>
        <p:spPr>
          <a:xfrm>
            <a:off x="628650" y="788195"/>
            <a:ext cx="3095625" cy="538876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038600" y="1101725"/>
            <a:ext cx="299085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CH01 </a:t>
            </a:r>
            <a:r>
              <a:rPr lang="zh-TW" altLang="en-US" dirty="0"/>
              <a:t>基本概念</a:t>
            </a:r>
          </a:p>
          <a:p>
            <a:pPr marL="0" indent="0">
              <a:buNone/>
            </a:pPr>
            <a:r>
              <a:rPr lang="en-US" altLang="zh-TW" dirty="0"/>
              <a:t>CH02 x86</a:t>
            </a:r>
            <a:r>
              <a:rPr lang="zh-TW" altLang="en-US" dirty="0"/>
              <a:t>處理器架構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CH03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組合語言基礎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CH04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資料轉移、定址和算術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CH05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程序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CH06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條件處理</a:t>
            </a:r>
          </a:p>
          <a:p>
            <a:pPr marL="0" indent="0">
              <a:buNone/>
            </a:pPr>
            <a:r>
              <a:rPr lang="en-US" altLang="zh-TW" dirty="0"/>
              <a:t>CH07 </a:t>
            </a:r>
            <a:r>
              <a:rPr lang="zh-TW" altLang="en-US" dirty="0"/>
              <a:t>整數算術運算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CH08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進階程序</a:t>
            </a:r>
          </a:p>
          <a:p>
            <a:pPr marL="0" indent="0">
              <a:buNone/>
            </a:pPr>
            <a:r>
              <a:rPr lang="en-US" altLang="zh-TW" dirty="0"/>
              <a:t>CH09 </a:t>
            </a:r>
            <a:r>
              <a:rPr lang="zh-TW" altLang="en-US" dirty="0"/>
              <a:t>字串與陣列</a:t>
            </a:r>
          </a:p>
          <a:p>
            <a:pPr marL="0" indent="0">
              <a:buNone/>
            </a:pPr>
            <a:r>
              <a:rPr lang="en-US" altLang="zh-TW" dirty="0"/>
              <a:t>CH10 </a:t>
            </a:r>
            <a:r>
              <a:rPr lang="zh-TW" altLang="en-US" dirty="0"/>
              <a:t>結構與巨集</a:t>
            </a:r>
          </a:p>
          <a:p>
            <a:pPr marL="0" indent="0">
              <a:buNone/>
            </a:pPr>
            <a:r>
              <a:rPr lang="en-US" altLang="zh-TW" dirty="0"/>
              <a:t>CH11 </a:t>
            </a:r>
            <a:r>
              <a:rPr lang="zh-TW" altLang="en-US" dirty="0"/>
              <a:t>微軟視窗程式設計</a:t>
            </a:r>
          </a:p>
          <a:p>
            <a:pPr marL="0" indent="0">
              <a:buNone/>
            </a:pPr>
            <a:r>
              <a:rPr lang="en-US" altLang="zh-TW" dirty="0"/>
              <a:t>CH12 </a:t>
            </a:r>
            <a:r>
              <a:rPr lang="zh-TW" altLang="en-US" dirty="0"/>
              <a:t>浮點運算處理與指令編碼</a:t>
            </a:r>
          </a:p>
          <a:p>
            <a:pPr marL="0" indent="0">
              <a:buNone/>
            </a:pPr>
            <a:r>
              <a:rPr lang="en-US" altLang="zh-TW" dirty="0"/>
              <a:t>CH13 </a:t>
            </a:r>
            <a:r>
              <a:rPr lang="zh-TW" altLang="en-US" dirty="0"/>
              <a:t>高階語言介面</a:t>
            </a:r>
          </a:p>
          <a:p>
            <a:pPr marL="0" indent="0">
              <a:buNone/>
            </a:pPr>
            <a:r>
              <a:rPr lang="zh-TW" altLang="en-US" dirty="0"/>
              <a:t>附錄</a:t>
            </a:r>
            <a:r>
              <a:rPr lang="en-US" altLang="zh-TW" dirty="0"/>
              <a:t>A MASM</a:t>
            </a:r>
            <a:r>
              <a:rPr lang="zh-TW" altLang="en-US" dirty="0"/>
              <a:t>參考資料</a:t>
            </a:r>
          </a:p>
          <a:p>
            <a:pPr marL="0" indent="0">
              <a:buNone/>
            </a:pPr>
            <a:r>
              <a:rPr lang="zh-TW" altLang="en-US" dirty="0"/>
              <a:t>附錄</a:t>
            </a:r>
            <a:r>
              <a:rPr lang="en-US" altLang="zh-TW" dirty="0"/>
              <a:t>B x86</a:t>
            </a:r>
            <a:r>
              <a:rPr lang="zh-TW" altLang="en-US" dirty="0"/>
              <a:t>指令集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81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0382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MOVZX </a:t>
            </a:r>
            <a:r>
              <a:rPr lang="zh-TW" altLang="en-US" sz="3200" dirty="0"/>
              <a:t>指令</a:t>
            </a:r>
            <a:r>
              <a:rPr lang="en-US" altLang="zh-TW" sz="3200" dirty="0" smtClean="0"/>
              <a:t>:</a:t>
            </a:r>
          </a:p>
          <a:p>
            <a:r>
              <a:rPr lang="en-US" altLang="zh-TW" sz="3200" dirty="0" smtClean="0"/>
              <a:t>move </a:t>
            </a:r>
            <a:r>
              <a:rPr lang="en-US" altLang="zh-TW" sz="3200" dirty="0"/>
              <a:t>with </a:t>
            </a:r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en-US" altLang="zh-TW" sz="3200" dirty="0"/>
              <a:t>ero-e</a:t>
            </a:r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altLang="zh-TW" sz="3200" dirty="0"/>
              <a:t>tend (</a:t>
            </a:r>
            <a:r>
              <a:rPr lang="zh-TW" altLang="en-US" sz="3200" dirty="0"/>
              <a:t>以補零擴展的方式搬移</a:t>
            </a:r>
            <a:r>
              <a:rPr lang="en-US" altLang="zh-TW" sz="3200" dirty="0"/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1381125" y="1762810"/>
            <a:ext cx="340995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 err="1"/>
              <a:t>mov</a:t>
            </a:r>
            <a:r>
              <a:rPr lang="en-US" altLang="zh-TW" sz="3200" dirty="0"/>
              <a:t> bl,10001111</a:t>
            </a:r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  <a:p>
            <a:r>
              <a:rPr lang="en-US" altLang="zh-TW" sz="3200" dirty="0" err="1"/>
              <a:t>mov</a:t>
            </a:r>
            <a:r>
              <a:rPr lang="en-US" altLang="zh-TW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</a:t>
            </a:r>
            <a:r>
              <a:rPr lang="en-US" altLang="zh-TW" sz="3200" dirty="0"/>
              <a:t> </a:t>
            </a:r>
            <a:r>
              <a:rPr lang="en-US" altLang="zh-TW" sz="3200" dirty="0" err="1"/>
              <a:t>ax,bl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564613"/>
            <a:ext cx="5186700" cy="22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0382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MOVSX </a:t>
            </a:r>
            <a:r>
              <a:rPr lang="zh-TW" altLang="en-US" sz="3200" dirty="0"/>
              <a:t>指令</a:t>
            </a:r>
            <a:r>
              <a:rPr lang="en-US" altLang="zh-TW" sz="3200" dirty="0" smtClean="0"/>
              <a:t>:</a:t>
            </a:r>
          </a:p>
          <a:p>
            <a:r>
              <a:rPr lang="en-US" altLang="zh-TW" sz="3200" dirty="0" smtClean="0"/>
              <a:t>move </a:t>
            </a:r>
            <a:r>
              <a:rPr lang="en-US" altLang="zh-TW" sz="3200" dirty="0"/>
              <a:t>with </a:t>
            </a:r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sz="3200" dirty="0"/>
              <a:t>ign-e</a:t>
            </a:r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altLang="zh-TW" sz="3200" dirty="0"/>
              <a:t>tend (</a:t>
            </a:r>
            <a:r>
              <a:rPr lang="zh-TW" altLang="en-US" sz="3200" dirty="0"/>
              <a:t>以正負號擴展的方式搬移</a:t>
            </a:r>
            <a:r>
              <a:rPr lang="en-US" altLang="zh-TW" sz="3200" dirty="0"/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1333500" y="1805236"/>
            <a:ext cx="3429000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 err="1"/>
              <a:t>mov</a:t>
            </a:r>
            <a:r>
              <a:rPr lang="en-US" altLang="zh-TW" sz="3200" dirty="0"/>
              <a:t> bl,10001111b</a:t>
            </a:r>
          </a:p>
          <a:p>
            <a:r>
              <a:rPr lang="en-US" altLang="zh-TW" sz="3200" dirty="0" err="1"/>
              <a:t>mov</a:t>
            </a:r>
            <a:r>
              <a:rPr lang="en-US" altLang="zh-TW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sx</a:t>
            </a:r>
            <a:r>
              <a:rPr lang="en-US" altLang="zh-TW" sz="3200" dirty="0"/>
              <a:t> </a:t>
            </a:r>
            <a:r>
              <a:rPr lang="en-US" altLang="zh-TW" sz="3200" dirty="0" err="1"/>
              <a:t>ax,bl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75" y="3495398"/>
            <a:ext cx="5339250" cy="224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9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8700" y="1810801"/>
            <a:ext cx="2600325" cy="208915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 err="1" smtClean="0"/>
              <a:t>mov</a:t>
            </a:r>
            <a:r>
              <a:rPr lang="en-US" altLang="zh-TW" dirty="0" smtClean="0"/>
              <a:t> bx,0A69Bh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</a:t>
            </a:r>
            <a:r>
              <a:rPr lang="en-US" altLang="zh-TW" dirty="0"/>
              <a:t> </a:t>
            </a:r>
            <a:r>
              <a:rPr lang="en-US" altLang="zh-TW" dirty="0" err="1"/>
              <a:t>eax</a:t>
            </a:r>
            <a:r>
              <a:rPr lang="en-US" altLang="zh-TW" dirty="0"/>
              <a:t>, </a:t>
            </a:r>
            <a:r>
              <a:rPr lang="en-US" altLang="zh-TW" dirty="0" err="1"/>
              <a:t>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</a:t>
            </a:r>
            <a:r>
              <a:rPr lang="en-US" altLang="zh-TW" dirty="0"/>
              <a:t> </a:t>
            </a:r>
            <a:r>
              <a:rPr lang="en-US" altLang="zh-TW" dirty="0" err="1"/>
              <a:t>edx</a:t>
            </a:r>
            <a:r>
              <a:rPr lang="en-US" altLang="zh-TW" dirty="0"/>
              <a:t>, </a:t>
            </a:r>
            <a:r>
              <a:rPr lang="en-US" altLang="zh-TW" dirty="0" err="1"/>
              <a:t>bl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</a:t>
            </a:r>
            <a:r>
              <a:rPr lang="en-US" altLang="zh-TW" dirty="0"/>
              <a:t> cx, </a:t>
            </a:r>
            <a:r>
              <a:rPr lang="en-US" altLang="zh-TW" dirty="0" err="1" smtClean="0"/>
              <a:t>bl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28975" y="4518794"/>
            <a:ext cx="21050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EAX </a:t>
            </a:r>
            <a:r>
              <a:rPr lang="en-US" altLang="zh-TW" sz="2800" dirty="0" smtClean="0"/>
              <a:t>= ??</a:t>
            </a:r>
            <a:endParaRPr lang="en-US" altLang="zh-TW" sz="2800" dirty="0"/>
          </a:p>
          <a:p>
            <a:r>
              <a:rPr lang="en-US" altLang="zh-TW" sz="2800" dirty="0"/>
              <a:t>EDX </a:t>
            </a:r>
            <a:r>
              <a:rPr lang="en-US" altLang="zh-TW" sz="2800" dirty="0" smtClean="0"/>
              <a:t>= ??</a:t>
            </a:r>
            <a:endParaRPr lang="en-US" altLang="zh-TW" sz="2800" dirty="0"/>
          </a:p>
          <a:p>
            <a:r>
              <a:rPr lang="en-US" altLang="zh-TW" sz="2800" dirty="0"/>
              <a:t>CX </a:t>
            </a:r>
            <a:r>
              <a:rPr lang="en-US" altLang="zh-TW" sz="2800" dirty="0" smtClean="0"/>
              <a:t>   = ??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4633912" y="1947435"/>
            <a:ext cx="275272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dirty="0" err="1"/>
              <a:t>mov</a:t>
            </a:r>
            <a:r>
              <a:rPr lang="en-US" altLang="zh-TW" sz="2800" dirty="0"/>
              <a:t> </a:t>
            </a:r>
            <a:r>
              <a:rPr lang="en-US" altLang="zh-TW" sz="2800" dirty="0" err="1"/>
              <a:t>bx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, 0A69Bh</a:t>
            </a:r>
            <a:endParaRPr lang="en-US" altLang="zh-TW" sz="2800" dirty="0"/>
          </a:p>
          <a:p>
            <a:r>
              <a:rPr lang="en-US" altLang="zh-TW" sz="2800" dirty="0" err="1"/>
              <a:t>mov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sx</a:t>
            </a:r>
            <a:r>
              <a:rPr lang="en-US" altLang="zh-TW" sz="2800" dirty="0"/>
              <a:t> eax1 </a:t>
            </a:r>
            <a:r>
              <a:rPr lang="en-US" altLang="zh-TW" sz="2800" dirty="0" err="1"/>
              <a:t>bx</a:t>
            </a:r>
            <a:endParaRPr lang="en-US" altLang="zh-TW" sz="2800" dirty="0"/>
          </a:p>
          <a:p>
            <a:r>
              <a:rPr lang="en-US" altLang="zh-TW" sz="2800" dirty="0" err="1"/>
              <a:t>mov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sx</a:t>
            </a:r>
            <a:r>
              <a:rPr lang="en-US" altLang="zh-TW" sz="2800" dirty="0"/>
              <a:t> </a:t>
            </a:r>
            <a:r>
              <a:rPr lang="en-US" altLang="zh-TW" sz="2800" dirty="0" err="1"/>
              <a:t>edx</a:t>
            </a:r>
            <a:r>
              <a:rPr lang="en-US" altLang="zh-TW" sz="2800" dirty="0"/>
              <a:t> ,</a:t>
            </a:r>
            <a:r>
              <a:rPr lang="en-US" altLang="zh-TW" sz="2800" dirty="0" err="1"/>
              <a:t>bl</a:t>
            </a:r>
            <a:endParaRPr lang="en-US" altLang="zh-TW" sz="2800" dirty="0"/>
          </a:p>
          <a:p>
            <a:r>
              <a:rPr lang="en-US" altLang="zh-TW" sz="2800" dirty="0" err="1"/>
              <a:t>mov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sx</a:t>
            </a:r>
            <a:r>
              <a:rPr lang="en-US" altLang="zh-TW" sz="2800" dirty="0"/>
              <a:t> cx ,</a:t>
            </a:r>
            <a:r>
              <a:rPr lang="en-US" altLang="zh-TW" sz="2800" dirty="0" err="1" smtClean="0"/>
              <a:t>bl</a:t>
            </a:r>
            <a:endParaRPr lang="en-US" altLang="zh-TW" sz="2800" dirty="0"/>
          </a:p>
        </p:txBody>
      </p:sp>
      <p:sp>
        <p:nvSpPr>
          <p:cNvPr id="2" name="向右箭號 1"/>
          <p:cNvSpPr/>
          <p:nvPr/>
        </p:nvSpPr>
        <p:spPr>
          <a:xfrm>
            <a:off x="2647950" y="4835053"/>
            <a:ext cx="581025" cy="752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522" y="3763317"/>
            <a:ext cx="4065230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7175" y="2787650"/>
            <a:ext cx="2600325" cy="2089150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 err="1" smtClean="0"/>
              <a:t>mov</a:t>
            </a:r>
            <a:r>
              <a:rPr lang="en-US" altLang="zh-TW" dirty="0" smtClean="0"/>
              <a:t> bx,0A69Bh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</a:t>
            </a:r>
            <a:r>
              <a:rPr lang="en-US" altLang="zh-TW" dirty="0"/>
              <a:t> </a:t>
            </a:r>
            <a:r>
              <a:rPr lang="en-US" altLang="zh-TW" dirty="0" err="1"/>
              <a:t>eax</a:t>
            </a:r>
            <a:r>
              <a:rPr lang="en-US" altLang="zh-TW" dirty="0"/>
              <a:t>, </a:t>
            </a:r>
            <a:r>
              <a:rPr lang="en-US" altLang="zh-TW" dirty="0" err="1"/>
              <a:t>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</a:t>
            </a:r>
            <a:r>
              <a:rPr lang="en-US" altLang="zh-TW" dirty="0"/>
              <a:t> </a:t>
            </a:r>
            <a:r>
              <a:rPr lang="en-US" altLang="zh-TW" dirty="0" err="1"/>
              <a:t>edx</a:t>
            </a:r>
            <a:r>
              <a:rPr lang="en-US" altLang="zh-TW" dirty="0"/>
              <a:t>, </a:t>
            </a:r>
            <a:r>
              <a:rPr lang="en-US" altLang="zh-TW" dirty="0" err="1"/>
              <a:t>bl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zx</a:t>
            </a:r>
            <a:r>
              <a:rPr lang="en-US" altLang="zh-TW" dirty="0"/>
              <a:t> cx, </a:t>
            </a:r>
            <a:r>
              <a:rPr lang="en-US" altLang="zh-TW" dirty="0" err="1" smtClean="0"/>
              <a:t>bl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14325" y="5281910"/>
            <a:ext cx="2105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EAX </a:t>
            </a:r>
            <a:r>
              <a:rPr lang="en-US" altLang="zh-TW" dirty="0" smtClean="0"/>
              <a:t>= </a:t>
            </a:r>
            <a:r>
              <a:rPr lang="en-US" altLang="zh-TW" dirty="0"/>
              <a:t>OOOOA69Bh</a:t>
            </a:r>
          </a:p>
          <a:p>
            <a:r>
              <a:rPr lang="en-US" altLang="zh-TW" dirty="0"/>
              <a:t>EDX </a:t>
            </a:r>
            <a:r>
              <a:rPr lang="en-US" altLang="zh-TW" dirty="0" smtClean="0"/>
              <a:t>= </a:t>
            </a:r>
            <a:r>
              <a:rPr lang="en-US" altLang="zh-TW" dirty="0"/>
              <a:t>0000009Bh</a:t>
            </a:r>
          </a:p>
          <a:p>
            <a:r>
              <a:rPr lang="en-US" altLang="zh-TW" dirty="0"/>
              <a:t>CX </a:t>
            </a:r>
            <a:r>
              <a:rPr lang="en-US" altLang="zh-TW" dirty="0" smtClean="0"/>
              <a:t>   = </a:t>
            </a:r>
            <a:r>
              <a:rPr lang="en-US" altLang="zh-TW" dirty="0"/>
              <a:t>009Bh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3348037" y="2909460"/>
            <a:ext cx="275272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dirty="0" err="1"/>
              <a:t>mov</a:t>
            </a:r>
            <a:r>
              <a:rPr lang="en-US" altLang="zh-TW" sz="2800" dirty="0"/>
              <a:t> </a:t>
            </a:r>
            <a:r>
              <a:rPr lang="en-US" altLang="zh-TW" sz="2800" dirty="0" err="1"/>
              <a:t>bx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, 0A69Bh</a:t>
            </a:r>
            <a:endParaRPr lang="en-US" altLang="zh-TW" sz="2800" dirty="0"/>
          </a:p>
          <a:p>
            <a:r>
              <a:rPr lang="en-US" altLang="zh-TW" sz="2800" dirty="0" err="1"/>
              <a:t>mov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sx</a:t>
            </a:r>
            <a:r>
              <a:rPr lang="en-US" altLang="zh-TW" sz="2800" dirty="0"/>
              <a:t> eax1 </a:t>
            </a:r>
            <a:r>
              <a:rPr lang="en-US" altLang="zh-TW" sz="2800" dirty="0" err="1"/>
              <a:t>bx</a:t>
            </a:r>
            <a:endParaRPr lang="en-US" altLang="zh-TW" sz="2800" dirty="0"/>
          </a:p>
          <a:p>
            <a:r>
              <a:rPr lang="en-US" altLang="zh-TW" sz="2800" dirty="0" err="1"/>
              <a:t>mov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sx</a:t>
            </a:r>
            <a:r>
              <a:rPr lang="en-US" altLang="zh-TW" sz="2800" dirty="0"/>
              <a:t> </a:t>
            </a:r>
            <a:r>
              <a:rPr lang="en-US" altLang="zh-TW" sz="2800" dirty="0" err="1"/>
              <a:t>edx</a:t>
            </a:r>
            <a:r>
              <a:rPr lang="en-US" altLang="zh-TW" sz="2800" dirty="0"/>
              <a:t> ,</a:t>
            </a:r>
            <a:r>
              <a:rPr lang="en-US" altLang="zh-TW" sz="2800" dirty="0" err="1"/>
              <a:t>bl</a:t>
            </a:r>
            <a:endParaRPr lang="en-US" altLang="zh-TW" sz="2800" dirty="0"/>
          </a:p>
          <a:p>
            <a:r>
              <a:rPr lang="en-US" altLang="zh-TW" sz="2800" dirty="0" err="1"/>
              <a:t>mov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sx</a:t>
            </a:r>
            <a:r>
              <a:rPr lang="en-US" altLang="zh-TW" sz="2800" dirty="0"/>
              <a:t> cx ,</a:t>
            </a:r>
            <a:r>
              <a:rPr lang="en-US" altLang="zh-TW" sz="2800" dirty="0" err="1" smtClean="0"/>
              <a:t>bl</a:t>
            </a:r>
            <a:endParaRPr lang="en-US" altLang="zh-TW" sz="2800" dirty="0"/>
          </a:p>
        </p:txBody>
      </p:sp>
      <p:sp>
        <p:nvSpPr>
          <p:cNvPr id="9" name="矩形 8"/>
          <p:cNvSpPr/>
          <p:nvPr/>
        </p:nvSpPr>
        <p:spPr>
          <a:xfrm>
            <a:off x="3609975" y="5281910"/>
            <a:ext cx="2228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EAX </a:t>
            </a:r>
            <a:r>
              <a:rPr lang="en-US" altLang="zh-TW" dirty="0" smtClean="0"/>
              <a:t>= FFFFA69Bh</a:t>
            </a:r>
            <a:endParaRPr lang="en-US" altLang="zh-TW" dirty="0"/>
          </a:p>
          <a:p>
            <a:r>
              <a:rPr lang="en-US" altLang="zh-TW" dirty="0"/>
              <a:t>EDX </a:t>
            </a:r>
            <a:r>
              <a:rPr lang="en-US" altLang="zh-TW" dirty="0" smtClean="0"/>
              <a:t>= </a:t>
            </a:r>
            <a:r>
              <a:rPr lang="en-US" altLang="zh-TW" dirty="0"/>
              <a:t>FFFFFF9Bh</a:t>
            </a:r>
          </a:p>
          <a:p>
            <a:r>
              <a:rPr lang="en-US" altLang="zh-TW" dirty="0"/>
              <a:t>CX </a:t>
            </a:r>
            <a:r>
              <a:rPr lang="en-US" altLang="zh-TW" dirty="0" smtClean="0"/>
              <a:t>  = </a:t>
            </a:r>
            <a:r>
              <a:rPr lang="en-US" altLang="zh-TW" dirty="0"/>
              <a:t>FF9Bh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21810"/>
            <a:ext cx="3718725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1975" y="1558925"/>
            <a:ext cx="4924425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將</a:t>
            </a:r>
            <a:r>
              <a:rPr lang="zh-TW" altLang="en-US" dirty="0"/>
              <a:t>兩個運算元的內容互相</a:t>
            </a:r>
            <a:r>
              <a:rPr lang="zh-TW" altLang="en-US" dirty="0" smtClean="0"/>
              <a:t>交換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0382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XCHG </a:t>
            </a:r>
            <a:r>
              <a:rPr lang="zh-TW" altLang="en-US" sz="3200" dirty="0" smtClean="0"/>
              <a:t>指令</a:t>
            </a:r>
            <a:endParaRPr lang="en-US" altLang="zh-TW" sz="3200" dirty="0" smtClean="0"/>
          </a:p>
          <a:p>
            <a:r>
              <a:rPr lang="en-US" altLang="zh-TW" sz="3200" dirty="0" smtClean="0"/>
              <a:t>exchange </a:t>
            </a:r>
            <a:r>
              <a:rPr lang="en-US" altLang="zh-TW" sz="3200" dirty="0"/>
              <a:t>data (</a:t>
            </a:r>
            <a:r>
              <a:rPr lang="zh-TW" altLang="en-US" sz="3200" dirty="0"/>
              <a:t>資料交換</a:t>
            </a:r>
            <a:r>
              <a:rPr lang="en-US" altLang="zh-TW" sz="3200" dirty="0"/>
              <a:t>) </a:t>
            </a:r>
          </a:p>
        </p:txBody>
      </p:sp>
      <p:sp>
        <p:nvSpPr>
          <p:cNvPr id="6" name="矩形 5"/>
          <p:cNvSpPr/>
          <p:nvPr/>
        </p:nvSpPr>
        <p:spPr>
          <a:xfrm>
            <a:off x="209550" y="3013204"/>
            <a:ext cx="2667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/>
              <a:t>xchg</a:t>
            </a:r>
            <a:r>
              <a:rPr lang="en-US" altLang="zh-TW" sz="2800" dirty="0"/>
              <a:t> ax ,</a:t>
            </a:r>
            <a:r>
              <a:rPr lang="en-US" altLang="zh-TW" sz="2800" dirty="0" err="1"/>
              <a:t>bx</a:t>
            </a:r>
            <a:endParaRPr lang="en-US" altLang="zh-TW" sz="2800" dirty="0"/>
          </a:p>
          <a:p>
            <a:r>
              <a:rPr lang="en-US" altLang="zh-TW" sz="2800" dirty="0" err="1"/>
              <a:t>xchg</a:t>
            </a:r>
            <a:r>
              <a:rPr lang="en-US" altLang="zh-TW" sz="2800" dirty="0"/>
              <a:t> ah ,al</a:t>
            </a:r>
          </a:p>
          <a:p>
            <a:r>
              <a:rPr lang="en-US" altLang="zh-TW" sz="2800" dirty="0" err="1"/>
              <a:t>xchg</a:t>
            </a:r>
            <a:r>
              <a:rPr lang="en-US" altLang="zh-TW" sz="2800" dirty="0"/>
              <a:t>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var1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,</a:t>
            </a:r>
            <a:r>
              <a:rPr lang="en-US" altLang="zh-TW" sz="2800" dirty="0" err="1"/>
              <a:t>bx</a:t>
            </a:r>
            <a:endParaRPr lang="en-US" altLang="zh-TW" sz="2800" dirty="0"/>
          </a:p>
          <a:p>
            <a:r>
              <a:rPr lang="en-US" altLang="zh-TW" sz="2800" dirty="0" err="1"/>
              <a:t>xchg</a:t>
            </a:r>
            <a:r>
              <a:rPr lang="en-US" altLang="zh-TW" sz="2800" dirty="0"/>
              <a:t> </a:t>
            </a:r>
            <a:r>
              <a:rPr lang="en-US" altLang="zh-TW" sz="2800" dirty="0" err="1"/>
              <a:t>eax</a:t>
            </a:r>
            <a:r>
              <a:rPr lang="en-US" altLang="zh-TW" sz="2800" dirty="0"/>
              <a:t>, </a:t>
            </a:r>
            <a:r>
              <a:rPr lang="en-US" altLang="zh-TW" sz="2800" dirty="0" err="1" smtClean="0"/>
              <a:t>ebx</a:t>
            </a:r>
            <a:endParaRPr lang="en-US" altLang="zh-TW" sz="2800" dirty="0"/>
          </a:p>
        </p:txBody>
      </p:sp>
      <p:sp>
        <p:nvSpPr>
          <p:cNvPr id="7" name="矩形 6"/>
          <p:cNvSpPr/>
          <p:nvPr/>
        </p:nvSpPr>
        <p:spPr>
          <a:xfrm>
            <a:off x="2633662" y="3013204"/>
            <a:ext cx="63531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將兩個</a:t>
            </a:r>
            <a:r>
              <a:rPr lang="en-US" altLang="zh-TW" sz="2800" dirty="0"/>
              <a:t>16</a:t>
            </a:r>
            <a:r>
              <a:rPr lang="zh-TW" altLang="en-US" sz="2800" dirty="0"/>
              <a:t>位元暫存器的內容互相交換</a:t>
            </a:r>
          </a:p>
          <a:p>
            <a:r>
              <a:rPr lang="zh-TW" altLang="en-US" sz="2800" dirty="0"/>
              <a:t>將兩個</a:t>
            </a:r>
            <a:r>
              <a:rPr lang="en-US" altLang="zh-TW" sz="2800" dirty="0"/>
              <a:t>8</a:t>
            </a:r>
            <a:r>
              <a:rPr lang="zh-TW" altLang="en-US" sz="2800" dirty="0"/>
              <a:t>位元暫存器的內容互相交換</a:t>
            </a:r>
          </a:p>
          <a:p>
            <a:r>
              <a:rPr lang="zh-TW" altLang="en-US" sz="2800" dirty="0"/>
              <a:t>將</a:t>
            </a:r>
            <a:r>
              <a:rPr lang="en-US" altLang="zh-TW" sz="2800" dirty="0"/>
              <a:t>16</a:t>
            </a:r>
            <a:r>
              <a:rPr lang="zh-TW" altLang="en-US" sz="2800" dirty="0"/>
              <a:t>位元的</a:t>
            </a:r>
            <a:r>
              <a:rPr lang="zh-TW" altLang="en-US" sz="2800" dirty="0" smtClean="0"/>
              <a:t>記憶體運算元</a:t>
            </a:r>
            <a:r>
              <a:rPr lang="zh-TW" altLang="en-US" sz="2800" dirty="0"/>
              <a:t>與</a:t>
            </a:r>
            <a:r>
              <a:rPr lang="en-US" altLang="zh-TW" sz="2800" dirty="0"/>
              <a:t>BX</a:t>
            </a:r>
            <a:r>
              <a:rPr lang="zh-TW" altLang="en-US" sz="2800" dirty="0"/>
              <a:t>互相交換</a:t>
            </a:r>
          </a:p>
          <a:p>
            <a:r>
              <a:rPr lang="zh-TW" altLang="en-US" sz="2800" dirty="0"/>
              <a:t>將兩個</a:t>
            </a:r>
            <a:r>
              <a:rPr lang="en-US" altLang="zh-TW" sz="2800" dirty="0"/>
              <a:t>32</a:t>
            </a:r>
            <a:r>
              <a:rPr lang="zh-TW" altLang="en-US" sz="2800" dirty="0"/>
              <a:t>位元暫存器的內容互相交換</a:t>
            </a:r>
          </a:p>
        </p:txBody>
      </p:sp>
    </p:spTree>
    <p:extLst>
      <p:ext uri="{BB962C8B-B14F-4D97-AF65-F5344CB8AC3E}">
        <p14:creationId xmlns:p14="http://schemas.microsoft.com/office/powerpoint/2010/main" val="426998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8801" y="1331912"/>
            <a:ext cx="4552950" cy="23653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altLang="zh-TW" sz="2000" dirty="0"/>
              <a:t>.data</a:t>
            </a:r>
          </a:p>
          <a:p>
            <a:pPr marL="0" indent="0">
              <a:buNone/>
            </a:pPr>
            <a:r>
              <a:rPr lang="pt-BR" altLang="zh-TW" sz="2000" dirty="0"/>
              <a:t>arrayB BYTE </a:t>
            </a:r>
            <a:r>
              <a:rPr lang="pt-BR" altLang="zh-TW" sz="2000" dirty="0" smtClean="0"/>
              <a:t>11h,22h,33h,44h</a:t>
            </a:r>
          </a:p>
          <a:p>
            <a:pPr marL="0" indent="0">
              <a:buNone/>
            </a:pPr>
            <a:endParaRPr lang="pt-BR" altLang="zh-TW" sz="2000" dirty="0"/>
          </a:p>
          <a:p>
            <a:pPr marL="0" indent="0">
              <a:buNone/>
            </a:pPr>
            <a:r>
              <a:rPr lang="pt-BR" altLang="zh-TW" sz="2000" dirty="0"/>
              <a:t>.code</a:t>
            </a:r>
          </a:p>
          <a:p>
            <a:pPr marL="0" indent="0">
              <a:buNone/>
            </a:pPr>
            <a:r>
              <a:rPr lang="pt-BR" altLang="zh-TW" sz="2000" dirty="0"/>
              <a:t>mov al,arrayB+1 </a:t>
            </a:r>
            <a:endParaRPr lang="pt-BR" altLang="zh-TW" sz="2000" dirty="0" smtClean="0"/>
          </a:p>
          <a:p>
            <a:pPr marL="0" indent="0">
              <a:buNone/>
            </a:pPr>
            <a:r>
              <a:rPr lang="pt-BR" altLang="zh-TW" sz="2000" dirty="0" smtClean="0"/>
              <a:t>mov </a:t>
            </a:r>
            <a:r>
              <a:rPr lang="pt-BR" altLang="zh-TW" sz="2000" dirty="0"/>
              <a:t>al,[arrayB+1</a:t>
            </a:r>
            <a:r>
              <a:rPr lang="pt-BR" altLang="zh-TW" sz="2000" dirty="0" smtClean="0"/>
              <a:t>]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03822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 smtClean="0"/>
              <a:t>直接</a:t>
            </a:r>
            <a:r>
              <a:rPr lang="zh-TW" altLang="en-US" sz="3200" dirty="0"/>
              <a:t>位移</a:t>
            </a:r>
            <a:r>
              <a:rPr lang="zh-TW" altLang="en-US" sz="3200" dirty="0" smtClean="0"/>
              <a:t>運算元</a:t>
            </a:r>
            <a:r>
              <a:rPr lang="en-US" altLang="zh-TW" sz="3200" dirty="0"/>
              <a:t>Direct-Offset Operands</a:t>
            </a:r>
            <a:endParaRPr lang="en-US" altLang="zh-TW" sz="3200" dirty="0" smtClean="0"/>
          </a:p>
          <a:p>
            <a:r>
              <a:rPr lang="zh-TW" altLang="en-US" sz="3200" dirty="0" smtClean="0"/>
              <a:t>有效位址</a:t>
            </a:r>
            <a:r>
              <a:rPr lang="en-US" altLang="zh-TW" sz="3200" dirty="0"/>
              <a:t>(effective address)</a:t>
            </a:r>
          </a:p>
        </p:txBody>
      </p:sp>
      <p:sp>
        <p:nvSpPr>
          <p:cNvPr id="6" name="矩形 5"/>
          <p:cNvSpPr/>
          <p:nvPr/>
        </p:nvSpPr>
        <p:spPr>
          <a:xfrm>
            <a:off x="5545990" y="2886371"/>
            <a:ext cx="2021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sz="3600" dirty="0"/>
              <a:t>; AL = </a:t>
            </a:r>
            <a:r>
              <a:rPr lang="pt-BR" altLang="zh-TW" sz="3600" dirty="0" smtClean="0"/>
              <a:t>22h</a:t>
            </a:r>
            <a:endParaRPr lang="pt-BR" altLang="zh-TW" sz="3600" dirty="0"/>
          </a:p>
        </p:txBody>
      </p:sp>
      <p:sp>
        <p:nvSpPr>
          <p:cNvPr id="9" name="向右箭號 8"/>
          <p:cNvSpPr/>
          <p:nvPr/>
        </p:nvSpPr>
        <p:spPr>
          <a:xfrm>
            <a:off x="4556938" y="2885002"/>
            <a:ext cx="809625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171010" y="2221983"/>
            <a:ext cx="560070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位移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加上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一個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常數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有效位址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(effective address)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8801" y="4204979"/>
            <a:ext cx="4572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sz="2400" dirty="0"/>
              <a:t>.data</a:t>
            </a:r>
          </a:p>
          <a:p>
            <a:r>
              <a:rPr lang="en-US" altLang="zh-TW" sz="2400" dirty="0" err="1"/>
              <a:t>arrayD</a:t>
            </a:r>
            <a:r>
              <a:rPr lang="en-US" altLang="zh-TW" sz="2400" dirty="0"/>
              <a:t> DWORD 10000h, 20000h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.</a:t>
            </a:r>
            <a:r>
              <a:rPr lang="en-US" altLang="zh-TW" sz="2400" dirty="0"/>
              <a:t>code</a:t>
            </a:r>
          </a:p>
          <a:p>
            <a:r>
              <a:rPr lang="en-US" altLang="zh-TW" sz="2400" dirty="0" err="1"/>
              <a:t>mov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eax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arrayD</a:t>
            </a:r>
            <a:endParaRPr lang="en-US" altLang="zh-TW" sz="2400" dirty="0"/>
          </a:p>
          <a:p>
            <a:r>
              <a:rPr lang="en-US" altLang="zh-TW" sz="2400" dirty="0" err="1"/>
              <a:t>mov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eax</a:t>
            </a:r>
            <a:r>
              <a:rPr lang="en-US" altLang="zh-TW" sz="2400" dirty="0"/>
              <a:t>, [arrayD+4</a:t>
            </a:r>
            <a:r>
              <a:rPr lang="en-US" altLang="zh-TW" sz="2400" dirty="0" smtClean="0"/>
              <a:t>]</a:t>
            </a:r>
            <a:endParaRPr lang="en-US" altLang="zh-TW" sz="2400" dirty="0"/>
          </a:p>
        </p:txBody>
      </p:sp>
      <p:sp>
        <p:nvSpPr>
          <p:cNvPr id="12" name="矩形 11"/>
          <p:cNvSpPr/>
          <p:nvPr/>
        </p:nvSpPr>
        <p:spPr>
          <a:xfrm>
            <a:off x="5545990" y="5705040"/>
            <a:ext cx="2124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EAX = 1000h</a:t>
            </a:r>
            <a:endParaRPr lang="en-US" altLang="zh-TW" dirty="0"/>
          </a:p>
          <a:p>
            <a:r>
              <a:rPr lang="en-US" altLang="zh-TW" dirty="0"/>
              <a:t>EAX </a:t>
            </a:r>
            <a:r>
              <a:rPr lang="en-US" altLang="zh-TW" dirty="0" smtClean="0"/>
              <a:t>= </a:t>
            </a:r>
            <a:r>
              <a:rPr lang="en-US" altLang="zh-TW" dirty="0"/>
              <a:t>20000h</a:t>
            </a:r>
            <a:endParaRPr lang="zh-TW" altLang="en-US" dirty="0"/>
          </a:p>
        </p:txBody>
      </p:sp>
      <p:sp>
        <p:nvSpPr>
          <p:cNvPr id="13" name="向右箭號 12"/>
          <p:cNvSpPr/>
          <p:nvPr/>
        </p:nvSpPr>
        <p:spPr>
          <a:xfrm>
            <a:off x="4575988" y="5710020"/>
            <a:ext cx="809625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1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 </a:t>
            </a:r>
            <a:endParaRPr lang="en-US" altLang="zh-TW" sz="4400" dirty="0" smtClean="0"/>
          </a:p>
          <a:p>
            <a:pPr algn="ctr"/>
            <a:r>
              <a:rPr lang="zh-TW" altLang="en-US" sz="4400" dirty="0" smtClean="0"/>
              <a:t>算術運算</a:t>
            </a:r>
            <a:endParaRPr lang="en-US" altLang="zh-TW" sz="4400" dirty="0" smtClean="0"/>
          </a:p>
          <a:p>
            <a:pPr algn="ctr"/>
            <a:r>
              <a:rPr lang="en-US" altLang="zh-TW" sz="4400" dirty="0" smtClean="0"/>
              <a:t>Arithmetic</a:t>
            </a:r>
          </a:p>
          <a:p>
            <a:pPr algn="ctr"/>
            <a:r>
              <a:rPr lang="en-US" altLang="zh-TW" sz="4400" dirty="0" smtClean="0"/>
              <a:t>CH04</a:t>
            </a:r>
            <a:endParaRPr lang="en-US" altLang="zh-TW" sz="4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8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28800" y="2482850"/>
            <a:ext cx="3600450" cy="292735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 err="1"/>
              <a:t>myWord</a:t>
            </a:r>
            <a:r>
              <a:rPr lang="en-US" altLang="zh-TW" dirty="0"/>
              <a:t> WQRD 1000h</a:t>
            </a:r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inc</a:t>
            </a:r>
            <a:r>
              <a:rPr lang="en-US" altLang="zh-TW" dirty="0"/>
              <a:t> </a:t>
            </a:r>
            <a:r>
              <a:rPr lang="en-US" altLang="zh-TW" dirty="0" err="1"/>
              <a:t>myWor</a:t>
            </a:r>
            <a:r>
              <a:rPr lang="en-US" altLang="zh-TW" dirty="0"/>
              <a:t> 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 err="1"/>
              <a:t>m</a:t>
            </a:r>
            <a:r>
              <a:rPr lang="en-US" altLang="zh-TW" dirty="0" err="1" smtClean="0"/>
              <a:t>ov</a:t>
            </a:r>
            <a:r>
              <a:rPr lang="en-US" altLang="zh-TW" dirty="0" smtClean="0"/>
              <a:t> </a:t>
            </a:r>
            <a:r>
              <a:rPr lang="en-US" altLang="zh-TW" dirty="0" err="1"/>
              <a:t>bx,myWord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dec</a:t>
            </a:r>
            <a:r>
              <a:rPr lang="en-US" altLang="zh-TW" dirty="0"/>
              <a:t> </a:t>
            </a:r>
            <a:r>
              <a:rPr lang="en-US" altLang="zh-TW" dirty="0" err="1" smtClean="0"/>
              <a:t>bx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5565907" y="4925839"/>
            <a:ext cx="1438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; </a:t>
            </a:r>
            <a:r>
              <a:rPr lang="en-US" altLang="zh-TW" dirty="0"/>
              <a:t>BX = </a:t>
            </a:r>
            <a:r>
              <a:rPr lang="en-US" altLang="zh-TW" dirty="0" smtClean="0"/>
              <a:t>1000h</a:t>
            </a:r>
            <a:endParaRPr lang="en-US" altLang="zh-TW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3562350" y="4124325"/>
            <a:ext cx="2486025" cy="190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048375" y="3852967"/>
            <a:ext cx="1911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; </a:t>
            </a:r>
            <a:r>
              <a:rPr lang="en-US" altLang="zh-TW" dirty="0" err="1"/>
              <a:t>myWord</a:t>
            </a:r>
            <a:r>
              <a:rPr lang="en-US" altLang="zh-TW" dirty="0"/>
              <a:t> = </a:t>
            </a:r>
            <a:r>
              <a:rPr lang="en-US" altLang="zh-TW" dirty="0" smtClean="0"/>
              <a:t>1001h</a:t>
            </a:r>
            <a:endParaRPr lang="en-US" altLang="zh-TW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2943225" y="5091455"/>
            <a:ext cx="2486025" cy="190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65907" y="1301960"/>
            <a:ext cx="20313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/>
              <a:t>不會影響進位旗標</a:t>
            </a: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1" name="矩形圖說文字 10"/>
          <p:cNvSpPr/>
          <p:nvPr/>
        </p:nvSpPr>
        <p:spPr>
          <a:xfrm>
            <a:off x="0" y="0"/>
            <a:ext cx="9144000" cy="94297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INC(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遞增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DEC(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遞減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90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33475" y="1328286"/>
            <a:ext cx="2800350" cy="4889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ADD </a:t>
            </a:r>
            <a:r>
              <a:rPr lang="en-US" altLang="zh-TW" dirty="0" err="1"/>
              <a:t>dest</a:t>
            </a:r>
            <a:r>
              <a:rPr lang="en-US" altLang="zh-TW" dirty="0"/>
              <a:t> , source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505325" y="1328286"/>
            <a:ext cx="2800350" cy="4889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err="1" smtClean="0"/>
              <a:t>dest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 </a:t>
            </a:r>
            <a:r>
              <a:rPr lang="en-US" altLang="zh-TW" dirty="0" err="1" smtClean="0"/>
              <a:t>dest</a:t>
            </a:r>
            <a:r>
              <a:rPr lang="en-US" altLang="zh-TW" dirty="0" smtClean="0"/>
              <a:t> +source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571625" y="2797061"/>
            <a:ext cx="3171825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.data</a:t>
            </a:r>
          </a:p>
          <a:p>
            <a:r>
              <a:rPr lang="en-US" altLang="zh-TW" sz="2400" dirty="0" err="1"/>
              <a:t>varl</a:t>
            </a:r>
            <a:r>
              <a:rPr lang="en-US" altLang="zh-TW" sz="2400" dirty="0"/>
              <a:t> DWQRD 10000h</a:t>
            </a:r>
          </a:p>
          <a:p>
            <a:r>
              <a:rPr lang="en-US" altLang="zh-TW" sz="2400" dirty="0"/>
              <a:t>var2 DWQRD </a:t>
            </a:r>
            <a:r>
              <a:rPr lang="en-US" altLang="zh-TW" sz="2400" dirty="0" smtClean="0"/>
              <a:t>20000h</a:t>
            </a:r>
          </a:p>
          <a:p>
            <a:endParaRPr lang="en-US" altLang="zh-TW" sz="2400" dirty="0"/>
          </a:p>
          <a:p>
            <a:r>
              <a:rPr lang="en-US" altLang="zh-TW" sz="2400" dirty="0"/>
              <a:t>.code</a:t>
            </a:r>
          </a:p>
          <a:p>
            <a:r>
              <a:rPr lang="en-US" altLang="zh-TW" sz="2400" dirty="0" err="1"/>
              <a:t>mov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eax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varl</a:t>
            </a:r>
            <a:endParaRPr lang="en-US" altLang="zh-TW" sz="2400" dirty="0"/>
          </a:p>
          <a:p>
            <a:r>
              <a:rPr lang="en-US" altLang="zh-TW" sz="2400" dirty="0"/>
              <a:t>add </a:t>
            </a:r>
            <a:r>
              <a:rPr lang="en-US" altLang="zh-TW" sz="2400" dirty="0" smtClean="0"/>
              <a:t>eax,var2</a:t>
            </a:r>
            <a:endParaRPr lang="en-US" altLang="zh-TW" sz="2400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3419475" y="4369817"/>
            <a:ext cx="2295525" cy="4762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419474" y="5179442"/>
            <a:ext cx="2295526" cy="241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05312" y="1885965"/>
            <a:ext cx="3781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不會改變來源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運算元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兩者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的總和會儲存在目的運算元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3" name="矩形圖說文字 12"/>
          <p:cNvSpPr/>
          <p:nvPr/>
        </p:nvSpPr>
        <p:spPr>
          <a:xfrm>
            <a:off x="0" y="0"/>
            <a:ext cx="9144000" cy="94297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</a:p>
        </p:txBody>
      </p:sp>
      <p:sp>
        <p:nvSpPr>
          <p:cNvPr id="7" name="矩形 6"/>
          <p:cNvSpPr/>
          <p:nvPr/>
        </p:nvSpPr>
        <p:spPr>
          <a:xfrm>
            <a:off x="5831789" y="4135889"/>
            <a:ext cx="1607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EAX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 10000h</a:t>
            </a:r>
          </a:p>
        </p:txBody>
      </p:sp>
      <p:sp>
        <p:nvSpPr>
          <p:cNvPr id="14" name="矩形 13"/>
          <p:cNvSpPr/>
          <p:nvPr/>
        </p:nvSpPr>
        <p:spPr>
          <a:xfrm>
            <a:off x="5879415" y="4964452"/>
            <a:ext cx="1607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EAX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en-US" altLang="zh-TW" dirty="0"/>
              <a:t> </a:t>
            </a:r>
            <a:r>
              <a:rPr lang="en-US" altLang="zh-TW" dirty="0" smtClean="0"/>
              <a:t>30000h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506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444750"/>
            <a:ext cx="3324225" cy="353695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 err="1"/>
              <a:t>varl</a:t>
            </a:r>
            <a:r>
              <a:rPr lang="en-US" altLang="zh-TW" dirty="0"/>
              <a:t> DWORD </a:t>
            </a:r>
            <a:r>
              <a:rPr lang="en-US" altLang="zh-TW" dirty="0" smtClean="0"/>
              <a:t>30000h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var2 DWORD </a:t>
            </a:r>
            <a:r>
              <a:rPr lang="en-US" altLang="zh-TW" dirty="0" smtClean="0"/>
              <a:t>10000h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eax,varl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</a:t>
            </a:r>
            <a:r>
              <a:rPr lang="en-US" altLang="zh-TW" dirty="0" err="1"/>
              <a:t>eax</a:t>
            </a:r>
            <a:r>
              <a:rPr lang="en-US" altLang="zh-TW" dirty="0"/>
              <a:t> ,var2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1606054"/>
            <a:ext cx="227825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sub </a:t>
            </a:r>
            <a:r>
              <a:rPr lang="en-US" altLang="zh-TW" sz="2400" dirty="0" err="1"/>
              <a:t>dest</a:t>
            </a:r>
            <a:r>
              <a:rPr lang="en-US" altLang="zh-TW" sz="2400" dirty="0"/>
              <a:t> , source</a:t>
            </a:r>
            <a:endParaRPr lang="zh-TW" altLang="en-US" sz="24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581400" y="1634729"/>
            <a:ext cx="2800350" cy="4889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err="1" smtClean="0"/>
              <a:t>dest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 </a:t>
            </a:r>
            <a:r>
              <a:rPr lang="en-US" altLang="zh-TW" dirty="0" err="1" smtClean="0"/>
              <a:t>dest</a:t>
            </a:r>
            <a:r>
              <a:rPr lang="en-US" altLang="zh-TW" dirty="0" smtClean="0"/>
              <a:t> - source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0" y="-25052"/>
            <a:ext cx="9144000" cy="94297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 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36620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932" y="958850"/>
            <a:ext cx="6722533" cy="50419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46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175" y="1095375"/>
            <a:ext cx="6848475" cy="542925"/>
          </a:xfrm>
        </p:spPr>
        <p:txBody>
          <a:bodyPr>
            <a:normAutofit/>
          </a:bodyPr>
          <a:lstStyle/>
          <a:p>
            <a:r>
              <a:rPr lang="zh-TW" altLang="en-US" sz="2200" dirty="0" smtClean="0"/>
              <a:t>將</a:t>
            </a:r>
            <a:r>
              <a:rPr lang="zh-TW" altLang="en-US" sz="2200" dirty="0"/>
              <a:t>一個數值轉換成其</a:t>
            </a:r>
            <a:r>
              <a:rPr lang="en-US" altLang="zh-TW" sz="2200" dirty="0"/>
              <a:t>2's </a:t>
            </a:r>
            <a:r>
              <a:rPr lang="zh-TW" altLang="en-US" sz="2200" dirty="0"/>
              <a:t>補數，達到反串串該數值符號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2575" y="1873250"/>
            <a:ext cx="1828800" cy="10509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NEG </a:t>
            </a:r>
            <a:r>
              <a:rPr lang="en-US" altLang="zh-TW" dirty="0" err="1"/>
              <a:t>reg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NEG mem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-25052"/>
            <a:ext cx="9144000" cy="942975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 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3101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137160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算術運算</a:t>
            </a:r>
            <a:r>
              <a:rPr lang="zh-TW" altLang="en-US" sz="2400" dirty="0" smtClean="0"/>
              <a:t>式</a:t>
            </a:r>
            <a:r>
              <a:rPr lang="en-US" altLang="zh-TW" sz="2400" dirty="0" smtClean="0"/>
              <a:t>(Arithmetic Expressions)</a:t>
            </a:r>
            <a:r>
              <a:rPr lang="ja-JP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組合語言程式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4400" dirty="0" err="1"/>
              <a:t>Rval</a:t>
            </a:r>
            <a:r>
              <a:rPr lang="en-US" altLang="zh-TW" sz="4400" dirty="0"/>
              <a:t> = -</a:t>
            </a:r>
            <a:r>
              <a:rPr lang="en-US" altLang="zh-TW" sz="4400" dirty="0" err="1"/>
              <a:t>Xval</a:t>
            </a:r>
            <a:r>
              <a:rPr lang="en-US" altLang="zh-TW" sz="4400" dirty="0"/>
              <a:t> + (</a:t>
            </a:r>
            <a:r>
              <a:rPr lang="en-US" altLang="zh-TW" sz="4400" dirty="0" err="1"/>
              <a:t>Yval</a:t>
            </a:r>
            <a:r>
              <a:rPr lang="en-US" altLang="zh-TW" sz="4400" dirty="0"/>
              <a:t> - </a:t>
            </a:r>
            <a:r>
              <a:rPr lang="en-US" altLang="zh-TW" sz="4400" dirty="0" err="1"/>
              <a:t>Zval</a:t>
            </a:r>
            <a:r>
              <a:rPr lang="en-US" altLang="zh-TW" sz="4400" dirty="0"/>
              <a:t>);</a:t>
            </a:r>
            <a:endParaRPr lang="zh-TW" altLang="en-US" sz="4400" dirty="0"/>
          </a:p>
        </p:txBody>
      </p:sp>
      <p:sp>
        <p:nvSpPr>
          <p:cNvPr id="5" name="矩形 4"/>
          <p:cNvSpPr/>
          <p:nvPr/>
        </p:nvSpPr>
        <p:spPr>
          <a:xfrm>
            <a:off x="478052" y="2091809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號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位元變數</a:t>
            </a:r>
          </a:p>
        </p:txBody>
      </p:sp>
      <p:sp>
        <p:nvSpPr>
          <p:cNvPr id="6" name="矩形 5"/>
          <p:cNvSpPr/>
          <p:nvPr/>
        </p:nvSpPr>
        <p:spPr>
          <a:xfrm>
            <a:off x="552450" y="2857411"/>
            <a:ext cx="309562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dirty="0" err="1"/>
              <a:t>Rval</a:t>
            </a:r>
            <a:r>
              <a:rPr lang="en-US" altLang="zh-TW" sz="2800" dirty="0"/>
              <a:t> SDWORD ?</a:t>
            </a:r>
          </a:p>
          <a:p>
            <a:r>
              <a:rPr lang="en-US" altLang="zh-TW" sz="2800" dirty="0" err="1"/>
              <a:t>Xval</a:t>
            </a:r>
            <a:r>
              <a:rPr lang="en-US" altLang="zh-TW" sz="2800" dirty="0"/>
              <a:t> SDWORD 26</a:t>
            </a:r>
          </a:p>
          <a:p>
            <a:r>
              <a:rPr lang="en-US" altLang="zh-TW" sz="2800" dirty="0" err="1"/>
              <a:t>Yval</a:t>
            </a:r>
            <a:r>
              <a:rPr lang="en-US" altLang="zh-TW" sz="2800" dirty="0"/>
              <a:t> SDWORD 30</a:t>
            </a:r>
          </a:p>
          <a:p>
            <a:r>
              <a:rPr lang="en-US" altLang="zh-TW" sz="2800" dirty="0" err="1"/>
              <a:t>Zval</a:t>
            </a:r>
            <a:r>
              <a:rPr lang="en-US" altLang="zh-TW" sz="2800" dirty="0"/>
              <a:t> SDWORD 40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4000500" y="2857411"/>
            <a:ext cx="361950" cy="1162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572000" y="2091809"/>
            <a:ext cx="398145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-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Xval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eax,Xval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(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Yval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Zval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Yval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會複製到暫存器中，再減去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Zval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ebx,Yval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Zval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相加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兩個數項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(EAX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EBX) :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第四項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儲存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結果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Rval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41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7978632" y="2739509"/>
            <a:ext cx="1073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EAX </a:t>
            </a:r>
            <a:r>
              <a:rPr lang="en-US" altLang="zh-TW" dirty="0" smtClean="0"/>
              <a:t>= </a:t>
            </a:r>
            <a:r>
              <a:rPr lang="en-US" altLang="zh-TW" dirty="0"/>
              <a:t>-26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938602" y="4019550"/>
            <a:ext cx="1062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EBX = -</a:t>
            </a:r>
            <a:r>
              <a:rPr lang="en-US" altLang="zh-TW" dirty="0" smtClean="0"/>
              <a:t>16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016732" y="4949309"/>
            <a:ext cx="1073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EAX </a:t>
            </a:r>
            <a:r>
              <a:rPr lang="en-US" altLang="zh-TW" dirty="0" smtClean="0"/>
              <a:t>= -36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86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15596"/>
            <a:ext cx="7886700" cy="144145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在執行算術指令時</a:t>
            </a:r>
            <a:r>
              <a:rPr lang="zh-TW" altLang="en-US" sz="2400" dirty="0" smtClean="0"/>
              <a:t>，通常</a:t>
            </a:r>
            <a:r>
              <a:rPr lang="zh-TW" altLang="en-US" sz="2400" dirty="0"/>
              <a:t>會想要</a:t>
            </a:r>
            <a:r>
              <a:rPr lang="zh-TW" altLang="en-US" sz="2400" dirty="0" smtClean="0"/>
              <a:t>知道計算</a:t>
            </a:r>
            <a:r>
              <a:rPr lang="zh-TW" altLang="en-US" sz="2400" dirty="0"/>
              <a:t>結果的一些</a:t>
            </a:r>
            <a:r>
              <a:rPr lang="zh-TW" altLang="en-US" sz="2400" dirty="0" smtClean="0"/>
              <a:t>訊息</a:t>
            </a:r>
            <a:r>
              <a:rPr lang="en-US" altLang="zh-TW" sz="2400" dirty="0"/>
              <a:t>: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(1)</a:t>
            </a:r>
            <a:r>
              <a:rPr lang="zh-TW" altLang="en-US" sz="2400" dirty="0" smtClean="0"/>
              <a:t>結果</a:t>
            </a:r>
            <a:r>
              <a:rPr lang="zh-TW" altLang="en-US" sz="2400" dirty="0"/>
              <a:t>是負</a:t>
            </a:r>
            <a:r>
              <a:rPr lang="zh-TW" altLang="en-US" sz="2400" dirty="0" smtClean="0"/>
              <a:t>、正或</a:t>
            </a:r>
            <a:r>
              <a:rPr lang="en-US" altLang="zh-TW" sz="2400" dirty="0" smtClean="0"/>
              <a:t>0?</a:t>
            </a:r>
          </a:p>
          <a:p>
            <a:pPr marL="0" indent="0">
              <a:buNone/>
            </a:pPr>
            <a:r>
              <a:rPr lang="en-US" altLang="zh-TW" sz="2400" dirty="0" smtClean="0"/>
              <a:t>(2)</a:t>
            </a:r>
            <a:r>
              <a:rPr lang="zh-TW" altLang="en-US" sz="2400" dirty="0" smtClean="0"/>
              <a:t>它</a:t>
            </a:r>
            <a:r>
              <a:rPr lang="zh-TW" altLang="en-US" sz="2400" dirty="0"/>
              <a:t>是否太大或太小，因而無法放進目的運算元中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6" name="向右箭號 5"/>
          <p:cNvSpPr/>
          <p:nvPr/>
        </p:nvSpPr>
        <p:spPr>
          <a:xfrm>
            <a:off x="1123950" y="3924300"/>
            <a:ext cx="485775" cy="676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752599" y="3631079"/>
            <a:ext cx="6762751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可使用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狀態旗標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來檢查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算術運算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結果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設計人員也可以使用狀態旗標值，啟動具有條件的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分支指令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種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設計算是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最基本的程式設計邏輯</a:t>
            </a:r>
          </a:p>
        </p:txBody>
      </p:sp>
      <p:sp>
        <p:nvSpPr>
          <p:cNvPr id="8" name="矩形圖說文字 7"/>
          <p:cNvSpPr/>
          <p:nvPr/>
        </p:nvSpPr>
        <p:spPr>
          <a:xfrm>
            <a:off x="0" y="0"/>
            <a:ext cx="9144000" cy="9525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Flags Affected by Arithmetic</a:t>
            </a:r>
            <a:br>
              <a:rPr lang="en-US" altLang="zh-TW" sz="2800" dirty="0"/>
            </a:br>
            <a:r>
              <a:rPr lang="zh-TW" altLang="en-US" sz="2800" dirty="0"/>
              <a:t>受</a:t>
            </a:r>
            <a:r>
              <a:rPr lang="zh-TW" altLang="en-US" sz="2800" dirty="0" smtClean="0"/>
              <a:t>加法</a:t>
            </a:r>
            <a:r>
              <a:rPr lang="zh-TW" altLang="en-US" sz="2800" dirty="0"/>
              <a:t>與減法影響的旗</a:t>
            </a:r>
            <a:r>
              <a:rPr lang="zh-TW" altLang="en-US" sz="2800" dirty="0" smtClean="0"/>
              <a:t>標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20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6503"/>
            <a:ext cx="7886700" cy="408958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9525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Flags Affected by Arithmetic</a:t>
            </a:r>
            <a:br>
              <a:rPr lang="en-US" altLang="zh-TW" sz="2800" dirty="0"/>
            </a:br>
            <a:r>
              <a:rPr lang="zh-TW" altLang="en-US" sz="2800" dirty="0"/>
              <a:t>受</a:t>
            </a:r>
            <a:r>
              <a:rPr lang="zh-TW" altLang="en-US" sz="2800" dirty="0" smtClean="0"/>
              <a:t>加法</a:t>
            </a:r>
            <a:r>
              <a:rPr lang="zh-TW" altLang="en-US" sz="2800" dirty="0"/>
              <a:t>與減法影響的旗</a:t>
            </a:r>
            <a:r>
              <a:rPr lang="zh-TW" altLang="en-US" sz="2800" dirty="0" smtClean="0"/>
              <a:t>標</a:t>
            </a:r>
            <a:endParaRPr lang="zh-TW" altLang="en-US" sz="2800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8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1975" y="1644650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/>
              <a:t>The ALU has a number of status flags that reflect the outcome of arithmetic (and bitwise) </a:t>
            </a:r>
            <a:r>
              <a:rPr lang="en-US" altLang="zh-TW" dirty="0" smtClean="0"/>
              <a:t>operations</a:t>
            </a:r>
            <a:r>
              <a:rPr lang="zh-TW" altLang="en-US" dirty="0" smtClean="0"/>
              <a:t> </a:t>
            </a:r>
            <a:r>
              <a:rPr lang="en-US" altLang="zh-TW" dirty="0" smtClean="0"/>
              <a:t>based </a:t>
            </a:r>
            <a:r>
              <a:rPr lang="en-US" altLang="zh-TW" dirty="0"/>
              <a:t>on the contents of the destination </a:t>
            </a:r>
            <a:r>
              <a:rPr lang="en-US" altLang="zh-TW" dirty="0" smtClean="0"/>
              <a:t>operand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Essential </a:t>
            </a:r>
            <a:r>
              <a:rPr lang="en-US" altLang="zh-TW" dirty="0"/>
              <a:t>flags</a:t>
            </a:r>
            <a:r>
              <a:rPr lang="en-US" altLang="zh-TW" dirty="0" smtClean="0"/>
              <a:t>: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Zero</a:t>
            </a:r>
            <a:r>
              <a:rPr lang="en-US" altLang="zh-TW" dirty="0"/>
              <a:t> flag – set when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destination</a:t>
            </a:r>
            <a:r>
              <a:rPr lang="en-US" altLang="zh-TW" dirty="0"/>
              <a:t> equals </a:t>
            </a:r>
            <a:r>
              <a:rPr lang="en-US" altLang="zh-TW" dirty="0" smtClean="0">
                <a:solidFill>
                  <a:srgbClr val="FF0000"/>
                </a:solidFill>
              </a:rPr>
              <a:t>zero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Sign</a:t>
            </a:r>
            <a:r>
              <a:rPr lang="en-US" altLang="zh-TW" dirty="0"/>
              <a:t> flag – set when destination is </a:t>
            </a:r>
            <a:r>
              <a:rPr lang="en-US" altLang="zh-TW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</a:t>
            </a:r>
            <a:endParaRPr lang="en-US" altLang="zh-TW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Carry</a:t>
            </a:r>
            <a:r>
              <a:rPr lang="en-US" altLang="zh-TW" dirty="0"/>
              <a:t> flag – set when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unsigned value </a:t>
            </a:r>
            <a:r>
              <a:rPr lang="en-US" altLang="zh-TW" dirty="0"/>
              <a:t>is 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of 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range</a:t>
            </a:r>
            <a:endParaRPr lang="en-US" altLang="zh-TW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Overflow</a:t>
            </a:r>
            <a:r>
              <a:rPr lang="en-US" altLang="zh-TW" dirty="0"/>
              <a:t> flag – set when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signed value </a:t>
            </a:r>
            <a:r>
              <a:rPr lang="en-US" altLang="zh-TW" dirty="0"/>
              <a:t>is out of </a:t>
            </a:r>
            <a:r>
              <a:rPr lang="en-US" altLang="zh-TW" dirty="0" smtClean="0"/>
              <a:t>range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The MOV instruction never affects the flags.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9525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Flags Affected by Arithmetic</a:t>
            </a:r>
            <a:br>
              <a:rPr lang="en-US" altLang="zh-TW" sz="2800" dirty="0"/>
            </a:br>
            <a:r>
              <a:rPr lang="zh-TW" altLang="en-US" sz="2800" dirty="0"/>
              <a:t>受</a:t>
            </a:r>
            <a:r>
              <a:rPr lang="zh-TW" altLang="en-US" sz="2800" dirty="0" smtClean="0"/>
              <a:t>加法</a:t>
            </a:r>
            <a:r>
              <a:rPr lang="zh-TW" altLang="en-US" sz="2800" dirty="0"/>
              <a:t>與減法影響的旗</a:t>
            </a:r>
            <a:r>
              <a:rPr lang="zh-TW" altLang="en-US" sz="2800" dirty="0" smtClean="0"/>
              <a:t>標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490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9525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Flags Affected by Arithmetic</a:t>
            </a:r>
            <a:br>
              <a:rPr lang="en-US" altLang="zh-TW" sz="2800" dirty="0"/>
            </a:br>
            <a:r>
              <a:rPr lang="zh-TW" altLang="en-US" sz="2800" dirty="0"/>
              <a:t>受</a:t>
            </a:r>
            <a:r>
              <a:rPr lang="zh-TW" altLang="en-US" sz="2800" dirty="0" smtClean="0"/>
              <a:t>加法</a:t>
            </a:r>
            <a:r>
              <a:rPr lang="zh-TW" altLang="en-US" sz="2800" dirty="0"/>
              <a:t>與減法影響的旗</a:t>
            </a:r>
            <a:r>
              <a:rPr lang="zh-TW" altLang="en-US" sz="2800" dirty="0" smtClean="0"/>
              <a:t>標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92806" y="2623374"/>
            <a:ext cx="3872407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200" dirty="0" err="1"/>
              <a:t>mov</a:t>
            </a:r>
            <a:r>
              <a:rPr lang="en-US" altLang="zh-TW" sz="3200" dirty="0"/>
              <a:t> </a:t>
            </a:r>
            <a:r>
              <a:rPr lang="en-US" altLang="zh-TW" sz="3200" dirty="0" err="1"/>
              <a:t>ecx</a:t>
            </a:r>
            <a:r>
              <a:rPr lang="en-US" altLang="zh-TW" sz="3200" dirty="0"/>
              <a:t>, l</a:t>
            </a:r>
          </a:p>
          <a:p>
            <a:r>
              <a:rPr lang="en-US" altLang="zh-TW" sz="3200" dirty="0" err="1"/>
              <a:t>d</a:t>
            </a:r>
            <a:r>
              <a:rPr lang="en-US" altLang="zh-TW" sz="3200" dirty="0" err="1" smtClean="0"/>
              <a:t>ec</a:t>
            </a:r>
            <a:r>
              <a:rPr lang="en-US" altLang="zh-TW" sz="3200" dirty="0" smtClean="0"/>
              <a:t>  </a:t>
            </a:r>
            <a:r>
              <a:rPr lang="en-US" altLang="zh-TW" sz="3200" dirty="0" err="1" smtClean="0"/>
              <a:t>ecx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, l</a:t>
            </a:r>
          </a:p>
          <a:p>
            <a:r>
              <a:rPr lang="en-US" altLang="zh-TW" sz="3200" dirty="0" err="1"/>
              <a:t>m</a:t>
            </a:r>
            <a:r>
              <a:rPr lang="en-US" altLang="zh-TW" sz="3200" dirty="0" err="1" smtClean="0"/>
              <a:t>ov</a:t>
            </a:r>
            <a:r>
              <a:rPr lang="en-US" altLang="zh-TW" sz="3200" dirty="0" smtClean="0"/>
              <a:t> </a:t>
            </a:r>
            <a:r>
              <a:rPr lang="en-US" altLang="zh-TW" sz="3200" dirty="0" err="1" smtClean="0"/>
              <a:t>eax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, </a:t>
            </a:r>
            <a:r>
              <a:rPr lang="en-US" altLang="zh-TW" sz="3200" dirty="0" err="1"/>
              <a:t>OFFFFFFFFh</a:t>
            </a:r>
            <a:endParaRPr lang="en-US" altLang="zh-TW" sz="3200" dirty="0"/>
          </a:p>
          <a:p>
            <a:r>
              <a:rPr lang="en-US" altLang="zh-TW" sz="3200" dirty="0" err="1"/>
              <a:t>i</a:t>
            </a:r>
            <a:r>
              <a:rPr lang="en-US" altLang="zh-TW" sz="3200" dirty="0" err="1" smtClean="0"/>
              <a:t>nc</a:t>
            </a:r>
            <a:r>
              <a:rPr lang="en-US" altLang="zh-TW" sz="3200" dirty="0" smtClean="0"/>
              <a:t> </a:t>
            </a:r>
            <a:r>
              <a:rPr lang="en-US" altLang="zh-TW" sz="3200" dirty="0" err="1" smtClean="0"/>
              <a:t>eax</a:t>
            </a:r>
            <a:endParaRPr lang="en-US" altLang="zh-TW" sz="3200" dirty="0" smtClean="0"/>
          </a:p>
          <a:p>
            <a:r>
              <a:rPr lang="en-US" altLang="zh-TW" sz="3200" dirty="0" err="1"/>
              <a:t>inc</a:t>
            </a:r>
            <a:r>
              <a:rPr lang="en-US" altLang="zh-TW" sz="3200" dirty="0"/>
              <a:t> </a:t>
            </a:r>
            <a:r>
              <a:rPr lang="en-US" altLang="zh-TW" sz="3200" dirty="0" err="1"/>
              <a:t>eax</a:t>
            </a:r>
            <a:endParaRPr lang="en-US" altLang="zh-TW" sz="3200" dirty="0"/>
          </a:p>
          <a:p>
            <a:r>
              <a:rPr lang="en-US" altLang="zh-TW" sz="3200" dirty="0" err="1"/>
              <a:t>d</a:t>
            </a:r>
            <a:r>
              <a:rPr lang="en-US" altLang="zh-TW" sz="3200" dirty="0" err="1" smtClean="0"/>
              <a:t>ec</a:t>
            </a:r>
            <a:r>
              <a:rPr lang="en-US" altLang="zh-TW" sz="3200" dirty="0" smtClean="0"/>
              <a:t> </a:t>
            </a:r>
            <a:r>
              <a:rPr lang="en-US" altLang="zh-TW" sz="3200" dirty="0" err="1" smtClean="0"/>
              <a:t>eax</a:t>
            </a:r>
            <a:endParaRPr lang="en-US" altLang="zh-TW" sz="3200" dirty="0"/>
          </a:p>
        </p:txBody>
      </p:sp>
      <p:sp>
        <p:nvSpPr>
          <p:cNvPr id="11" name="矩形 10"/>
          <p:cNvSpPr/>
          <p:nvPr/>
        </p:nvSpPr>
        <p:spPr>
          <a:xfrm>
            <a:off x="732337" y="1625084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零值旗標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2499" y="3131205"/>
            <a:ext cx="189987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/>
              <a:t>e</a:t>
            </a:r>
            <a:r>
              <a:rPr lang="en-US" altLang="zh-TW" sz="2800" dirty="0" err="1" smtClean="0"/>
              <a:t>cx</a:t>
            </a:r>
            <a:r>
              <a:rPr lang="en-US" altLang="zh-TW" sz="2800" dirty="0" smtClean="0"/>
              <a:t>=0, ZF=1</a:t>
            </a:r>
            <a:endParaRPr lang="zh-TW" altLang="en-US" sz="28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629009" y="3392815"/>
            <a:ext cx="23134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2629009" y="4421515"/>
            <a:ext cx="23134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032436" y="4100042"/>
            <a:ext cx="191578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/>
              <a:t>e</a:t>
            </a:r>
            <a:r>
              <a:rPr lang="en-US" altLang="zh-TW" sz="2800" dirty="0" err="1"/>
              <a:t>a</a:t>
            </a:r>
            <a:r>
              <a:rPr lang="en-US" altLang="zh-TW" sz="2800" dirty="0" err="1" smtClean="0"/>
              <a:t>x</a:t>
            </a:r>
            <a:r>
              <a:rPr lang="en-US" altLang="zh-TW" sz="2800" dirty="0" smtClean="0"/>
              <a:t>=0, ZF=1</a:t>
            </a:r>
            <a:endParaRPr lang="zh-TW" altLang="en-US" sz="2800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629009" y="4993015"/>
            <a:ext cx="23134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032436" y="4807269"/>
            <a:ext cx="191578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/>
              <a:t>eax</a:t>
            </a:r>
            <a:r>
              <a:rPr lang="en-US" altLang="zh-TW" sz="2800" dirty="0" smtClean="0"/>
              <a:t>=1, ZF=0</a:t>
            </a:r>
            <a:endParaRPr lang="zh-TW" altLang="en-US" sz="28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2629009" y="5516890"/>
            <a:ext cx="2313490" cy="415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032436" y="5670362"/>
            <a:ext cx="191578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 smtClean="0"/>
              <a:t>e</a:t>
            </a:r>
            <a:r>
              <a:rPr lang="en-US" altLang="zh-TW" sz="2800" dirty="0" err="1"/>
              <a:t>a</a:t>
            </a:r>
            <a:r>
              <a:rPr lang="en-US" altLang="zh-TW" sz="2800" dirty="0" err="1" smtClean="0"/>
              <a:t>x</a:t>
            </a:r>
            <a:r>
              <a:rPr lang="en-US" altLang="zh-TW" sz="2800" dirty="0" smtClean="0"/>
              <a:t>=0, ZF=1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5027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9525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Flags Affected by Arithmetic</a:t>
            </a:r>
            <a:br>
              <a:rPr lang="en-US" altLang="zh-TW" sz="2800" dirty="0"/>
            </a:br>
            <a:r>
              <a:rPr lang="zh-TW" altLang="en-US" sz="2800" dirty="0"/>
              <a:t>受</a:t>
            </a:r>
            <a:r>
              <a:rPr lang="zh-TW" altLang="en-US" sz="2800" dirty="0" smtClean="0"/>
              <a:t>加法</a:t>
            </a:r>
            <a:r>
              <a:rPr lang="zh-TW" altLang="en-US" sz="2800" dirty="0"/>
              <a:t>與減法影響的旗</a:t>
            </a:r>
            <a:r>
              <a:rPr lang="zh-TW" altLang="en-US" sz="2800" dirty="0" smtClean="0"/>
              <a:t>標</a:t>
            </a:r>
            <a:r>
              <a:rPr lang="en-US" altLang="zh-TW" sz="2800" dirty="0" smtClean="0"/>
              <a:t>:</a:t>
            </a:r>
            <a:r>
              <a:rPr lang="zh-TW" altLang="en-US" sz="2800" dirty="0"/>
              <a:t>無號</a:t>
            </a:r>
            <a:r>
              <a:rPr lang="zh-TW" altLang="en-US" sz="2800" dirty="0" smtClean="0"/>
              <a:t>運算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755329" y="2620912"/>
            <a:ext cx="220425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200" dirty="0" err="1"/>
              <a:t>mov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al,0FFh</a:t>
            </a:r>
          </a:p>
          <a:p>
            <a:r>
              <a:rPr lang="en-US" altLang="zh-TW" sz="3200" dirty="0"/>
              <a:t>a</a:t>
            </a:r>
            <a:r>
              <a:rPr lang="en-US" altLang="zh-TW" sz="3200" dirty="0" smtClean="0"/>
              <a:t>dd  al, 1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1057"/>
            <a:ext cx="3928163" cy="2210344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1050479" y="4046626"/>
            <a:ext cx="559246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866759" y="4046626"/>
            <a:ext cx="1960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3200" dirty="0" smtClean="0"/>
              <a:t>al=0, CF=1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732337" y="1625084"/>
            <a:ext cx="2829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加法與進位旗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標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(CF)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717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539875"/>
            <a:ext cx="48291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ax,00FFh</a:t>
            </a:r>
          </a:p>
          <a:p>
            <a:pPr marL="0" indent="0">
              <a:buNone/>
            </a:pPr>
            <a:r>
              <a:rPr lang="en-US" altLang="zh-TW" dirty="0"/>
              <a:t>add ax,1 ; AX= SF= ZF= CF=</a:t>
            </a:r>
          </a:p>
          <a:p>
            <a:pPr marL="0" indent="0">
              <a:buNone/>
            </a:pPr>
            <a:r>
              <a:rPr lang="en-US" altLang="zh-TW" dirty="0"/>
              <a:t>sub ax,1 ; AX= SF= ZF= CF=</a:t>
            </a:r>
          </a:p>
          <a:p>
            <a:pPr marL="0" indent="0">
              <a:buNone/>
            </a:pPr>
            <a:r>
              <a:rPr lang="en-US" altLang="zh-TW" dirty="0"/>
              <a:t>add al,1 ; AL= SF= ZF= CF=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bh,6Ch</a:t>
            </a:r>
          </a:p>
          <a:p>
            <a:pPr marL="0" indent="0">
              <a:buNone/>
            </a:pPr>
            <a:r>
              <a:rPr lang="en-US" altLang="zh-TW" dirty="0"/>
              <a:t>add bh,95h ; BH= SF= ZF= CF=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al,2</a:t>
            </a:r>
          </a:p>
          <a:p>
            <a:pPr marL="0" indent="0">
              <a:buNone/>
            </a:pPr>
            <a:r>
              <a:rPr lang="en-US" altLang="zh-TW" dirty="0"/>
              <a:t>sub al,3 ; AL= SF= ZF= CF</a:t>
            </a:r>
            <a:r>
              <a:rPr lang="en-US" altLang="zh-TW" dirty="0" smtClean="0"/>
              <a:t>=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For each of the following marked entries, show the values of the destination operand and the Sign, Zero, and Carry flags</a:t>
            </a:r>
            <a:r>
              <a:rPr lang="en-US" altLang="zh-TW" dirty="0" smtClean="0"/>
              <a:t>: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4784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539875"/>
            <a:ext cx="48291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ax,00FFh</a:t>
            </a:r>
          </a:p>
          <a:p>
            <a:pPr marL="0" indent="0">
              <a:buNone/>
            </a:pPr>
            <a:r>
              <a:rPr lang="en-US" altLang="zh-TW" dirty="0"/>
              <a:t>add ax,1 ; AX= SF= ZF= CF=</a:t>
            </a:r>
          </a:p>
          <a:p>
            <a:pPr marL="0" indent="0">
              <a:buNone/>
            </a:pPr>
            <a:r>
              <a:rPr lang="en-US" altLang="zh-TW" dirty="0"/>
              <a:t>sub ax,1 ; AX= SF= ZF= CF=</a:t>
            </a:r>
          </a:p>
          <a:p>
            <a:pPr marL="0" indent="0">
              <a:buNone/>
            </a:pPr>
            <a:r>
              <a:rPr lang="en-US" altLang="zh-TW" dirty="0"/>
              <a:t>add al,1 ; AL= SF= ZF= CF=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bh,6Ch</a:t>
            </a:r>
          </a:p>
          <a:p>
            <a:pPr marL="0" indent="0">
              <a:buNone/>
            </a:pPr>
            <a:r>
              <a:rPr lang="en-US" altLang="zh-TW" dirty="0"/>
              <a:t>add bh,95h ; BH= SF= ZF= CF=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al,2</a:t>
            </a:r>
          </a:p>
          <a:p>
            <a:pPr marL="0" indent="0">
              <a:buNone/>
            </a:pPr>
            <a:r>
              <a:rPr lang="en-US" altLang="zh-TW" dirty="0"/>
              <a:t>sub al,3 ; AL= SF= ZF= CF</a:t>
            </a:r>
            <a:r>
              <a:rPr lang="en-US" altLang="zh-TW" dirty="0" smtClean="0"/>
              <a:t>=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For each of the following marked entries, show the values of the destination operand and the Sign, Zero, and Carry flags</a:t>
            </a:r>
            <a:r>
              <a:rPr lang="en-US" altLang="zh-TW" dirty="0" smtClean="0"/>
              <a:t>: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1" y="2690819"/>
            <a:ext cx="7818188" cy="32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2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030" y="1577975"/>
            <a:ext cx="2496990" cy="435133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9525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Flags Affected by Arithmetic</a:t>
            </a:r>
            <a:br>
              <a:rPr lang="en-US" altLang="zh-TW" sz="2800" dirty="0"/>
            </a:br>
            <a:r>
              <a:rPr lang="zh-TW" altLang="en-US" sz="2800" dirty="0"/>
              <a:t>受</a:t>
            </a:r>
            <a:r>
              <a:rPr lang="zh-TW" altLang="en-US" sz="2800" dirty="0" smtClean="0"/>
              <a:t>加法</a:t>
            </a:r>
            <a:r>
              <a:rPr lang="zh-TW" altLang="en-US" sz="2800" dirty="0"/>
              <a:t>與減法影響的旗</a:t>
            </a:r>
            <a:r>
              <a:rPr lang="zh-TW" altLang="en-US" sz="2800" dirty="0" smtClean="0"/>
              <a:t>標</a:t>
            </a:r>
            <a:r>
              <a:rPr lang="en-US" altLang="zh-TW" sz="2800" dirty="0" smtClean="0"/>
              <a:t>:</a:t>
            </a:r>
            <a:r>
              <a:rPr lang="zh-TW" altLang="en-US" sz="2800" dirty="0" smtClean="0">
                <a:solidFill>
                  <a:srgbClr val="FFFF00"/>
                </a:solidFill>
              </a:rPr>
              <a:t>有</a:t>
            </a:r>
            <a:r>
              <a:rPr lang="zh-TW" altLang="en-US" sz="2800" dirty="0" smtClean="0"/>
              <a:t>號運算</a:t>
            </a:r>
            <a:endParaRPr lang="zh-TW" altLang="en-US" sz="28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15524"/>
              </p:ext>
            </p:extLst>
          </p:nvPr>
        </p:nvGraphicFramePr>
        <p:xfrm>
          <a:off x="767443" y="1978660"/>
          <a:ext cx="4524375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834"/>
                <a:gridCol w="3082541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mov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err="1" smtClean="0"/>
                        <a:t>eax</a:t>
                      </a:r>
                      <a:r>
                        <a:rPr lang="en-US" altLang="zh-TW" dirty="0" smtClean="0"/>
                        <a:t>, 4</a:t>
                      </a:r>
                    </a:p>
                    <a:p>
                      <a:r>
                        <a:rPr lang="en-US" altLang="zh-TW" dirty="0" smtClean="0"/>
                        <a:t>sub </a:t>
                      </a:r>
                      <a:r>
                        <a:rPr lang="en-US" altLang="zh-TW" dirty="0" err="1" smtClean="0"/>
                        <a:t>eax</a:t>
                      </a:r>
                      <a:r>
                        <a:rPr lang="en-US" altLang="zh-TW" dirty="0" smtClean="0"/>
                        <a:t>, 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符號旗標</a:t>
                      </a:r>
                      <a:r>
                        <a:rPr lang="en-US" altLang="zh-TW" dirty="0" smtClean="0"/>
                        <a:t>(Sign Flag)</a:t>
                      </a:r>
                    </a:p>
                    <a:p>
                      <a:r>
                        <a:rPr lang="en-US" altLang="zh-TW" dirty="0" smtClean="0"/>
                        <a:t>EAX=??</a:t>
                      </a:r>
                      <a:r>
                        <a:rPr lang="en-US" altLang="zh-TW" baseline="0" dirty="0" smtClean="0"/>
                        <a:t>     </a:t>
                      </a:r>
                      <a:r>
                        <a:rPr lang="en-US" altLang="zh-TW" dirty="0" smtClean="0"/>
                        <a:t>SF=??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mov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bl</a:t>
                      </a:r>
                      <a:r>
                        <a:rPr lang="en-US" altLang="zh-TW" dirty="0" smtClean="0"/>
                        <a:t> , l</a:t>
                      </a:r>
                    </a:p>
                    <a:p>
                      <a:r>
                        <a:rPr lang="en-US" altLang="zh-TW" dirty="0" smtClean="0"/>
                        <a:t>sub </a:t>
                      </a:r>
                      <a:r>
                        <a:rPr lang="en-US" altLang="zh-TW" dirty="0" err="1" smtClean="0"/>
                        <a:t>bl</a:t>
                      </a:r>
                      <a:r>
                        <a:rPr lang="en-US" altLang="zh-TW" dirty="0" smtClean="0"/>
                        <a:t> ,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bl</a:t>
                      </a:r>
                      <a:r>
                        <a:rPr lang="en-US" altLang="zh-TW" dirty="0" smtClean="0"/>
                        <a:t>=??</a:t>
                      </a:r>
                    </a:p>
                    <a:p>
                      <a:r>
                        <a:rPr lang="en-US" altLang="zh-TW" dirty="0" smtClean="0"/>
                        <a:t>SF=??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altLang="zh-TW" dirty="0" smtClean="0"/>
                        <a:t>mov al , +127</a:t>
                      </a:r>
                    </a:p>
                    <a:p>
                      <a:r>
                        <a:rPr lang="it-IT" altLang="zh-TW" dirty="0" smtClean="0"/>
                        <a:t>add al , 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溢位旗標</a:t>
                      </a:r>
                      <a:r>
                        <a:rPr lang="en-US" altLang="zh-TW" dirty="0" smtClean="0"/>
                        <a:t>(Overflow Flag)</a:t>
                      </a:r>
                    </a:p>
                    <a:p>
                      <a:r>
                        <a:rPr lang="en-US" altLang="zh-TW" dirty="0" smtClean="0"/>
                        <a:t>OF=??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moval</a:t>
                      </a:r>
                      <a:r>
                        <a:rPr lang="en-US" altLang="zh-TW" dirty="0" smtClean="0"/>
                        <a:t> , -128</a:t>
                      </a:r>
                    </a:p>
                    <a:p>
                      <a:r>
                        <a:rPr lang="en-US" altLang="zh-TW" dirty="0" smtClean="0"/>
                        <a:t>sub al , 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溢位旗標</a:t>
                      </a:r>
                      <a:r>
                        <a:rPr lang="en-US" altLang="zh-TW" dirty="0" smtClean="0"/>
                        <a:t>(Overflow Flag)</a:t>
                      </a:r>
                    </a:p>
                    <a:p>
                      <a:r>
                        <a:rPr lang="en-US" altLang="zh-TW" dirty="0" smtClean="0"/>
                        <a:t>OF=??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向右箭號 7"/>
          <p:cNvSpPr/>
          <p:nvPr/>
        </p:nvSpPr>
        <p:spPr>
          <a:xfrm>
            <a:off x="5591175" y="3228975"/>
            <a:ext cx="552450" cy="704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680386" y="3752374"/>
            <a:ext cx="189827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/>
              <a:t>See Ch4.2.6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848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2371725" y="1101725"/>
          <a:ext cx="6762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27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暫存器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  <a:r>
                        <a:rPr lang="en-US" altLang="zh-TW" dirty="0" smtClean="0"/>
                        <a:t>AX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  <a:r>
                        <a:rPr lang="en-US" altLang="zh-TW" dirty="0" smtClean="0"/>
                        <a:t>BX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  <a:r>
                        <a:rPr lang="en-US" altLang="zh-TW" dirty="0" smtClean="0"/>
                        <a:t>CX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  <a:r>
                        <a:rPr lang="en-US" altLang="zh-TW" dirty="0" smtClean="0"/>
                        <a:t>DX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933089"/>
              </p:ext>
            </p:extLst>
          </p:nvPr>
        </p:nvGraphicFramePr>
        <p:xfrm>
          <a:off x="7172322" y="829489"/>
          <a:ext cx="1438275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7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024300" y="211950"/>
            <a:ext cx="1734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Memory </a:t>
            </a:r>
            <a:r>
              <a:rPr lang="zh-TW" altLang="en-US" dirty="0" smtClean="0"/>
              <a:t>記憶體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333094" y="75155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32bit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90525" y="3286937"/>
            <a:ext cx="282545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MOV destination , source</a:t>
            </a:r>
            <a:endParaRPr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390525" y="3958231"/>
            <a:ext cx="6244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兩個運算元必須具有相同的大小。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兩個運算元不能都是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記憶體運算元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指令指標暫存器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(IP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EIP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RIP)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不可以當作目的運算元。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29617" y="3244334"/>
            <a:ext cx="160069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mov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eax</a:t>
            </a:r>
            <a:r>
              <a:rPr lang="en-US" altLang="zh-TW" sz="2400" dirty="0" smtClean="0"/>
              <a:t> , 0</a:t>
            </a:r>
            <a:endParaRPr lang="zh-TW" altLang="en-US" sz="24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3961335" y="1041339"/>
          <a:ext cx="8286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75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/>
                        <a:t>　</a:t>
                      </a:r>
                      <a:r>
                        <a:rPr lang="en-US" altLang="zh-TW" sz="1800" dirty="0" smtClean="0"/>
                        <a:t>0</a:t>
                      </a:r>
                      <a:endParaRPr lang="zh-TW" alt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線單箭頭接點 12"/>
          <p:cNvCxnSpPr/>
          <p:nvPr/>
        </p:nvCxnSpPr>
        <p:spPr>
          <a:xfrm flipV="1">
            <a:off x="3086631" y="1628775"/>
            <a:ext cx="874704" cy="190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835849" y="3213843"/>
            <a:ext cx="125258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eax</a:t>
            </a:r>
            <a:r>
              <a:rPr lang="en-US" altLang="zh-TW" sz="2400" dirty="0" smtClean="0"/>
              <a:t> &lt;-- 0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499342" y="3813114"/>
            <a:ext cx="908725" cy="15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內容版面配置區 3"/>
          <p:cNvGraphicFramePr>
            <a:graphicFrameLocks/>
          </p:cNvGraphicFramePr>
          <p:nvPr>
            <p:extLst/>
          </p:nvPr>
        </p:nvGraphicFramePr>
        <p:xfrm>
          <a:off x="590550" y="1010389"/>
          <a:ext cx="149288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889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暫存器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</a:t>
                      </a:r>
                      <a:r>
                        <a:rPr lang="en-US" altLang="zh-TW" dirty="0" smtClean="0"/>
                        <a:t>AX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</a:t>
                      </a:r>
                      <a:r>
                        <a:rPr lang="en-US" altLang="zh-TW" dirty="0" smtClean="0"/>
                        <a:t>BX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</a:t>
                      </a:r>
                      <a:r>
                        <a:rPr lang="en-US" altLang="zh-TW" dirty="0" smtClean="0"/>
                        <a:t>CX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</a:t>
                      </a:r>
                      <a:r>
                        <a:rPr lang="en-US" altLang="zh-TW" dirty="0" smtClean="0"/>
                        <a:t>DX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46020" y="641057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64bit</a:t>
            </a:r>
            <a:endParaRPr lang="zh-TW" altLang="en-US" dirty="0"/>
          </a:p>
        </p:txBody>
      </p:sp>
      <p:sp>
        <p:nvSpPr>
          <p:cNvPr id="2" name="弧形箭號 (下彎) 1"/>
          <p:cNvSpPr/>
          <p:nvPr/>
        </p:nvSpPr>
        <p:spPr>
          <a:xfrm rot="723075">
            <a:off x="4925623" y="1560495"/>
            <a:ext cx="2317919" cy="30860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弧形箭號 (下彎) 17"/>
          <p:cNvSpPr/>
          <p:nvPr/>
        </p:nvSpPr>
        <p:spPr>
          <a:xfrm rot="11149506">
            <a:off x="4753175" y="2454348"/>
            <a:ext cx="2327979" cy="222436"/>
          </a:xfrm>
          <a:prstGeom prst="curvedDownArrow">
            <a:avLst>
              <a:gd name="adj1" fmla="val 19488"/>
              <a:gd name="adj2" fmla="val 86388"/>
              <a:gd name="adj3" fmla="val 227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05575" y="287893"/>
            <a:ext cx="9401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CPU</a:t>
            </a:r>
          </a:p>
          <a:p>
            <a:r>
              <a:rPr lang="en-US" altLang="zh-TW" dirty="0" smtClean="0"/>
              <a:t>Register</a:t>
            </a:r>
            <a:endParaRPr lang="zh-TW" altLang="en-US" dirty="0"/>
          </a:p>
        </p:txBody>
      </p:sp>
      <p:sp>
        <p:nvSpPr>
          <p:cNvPr id="8" name="弧形向右箭號 7"/>
          <p:cNvSpPr/>
          <p:nvPr/>
        </p:nvSpPr>
        <p:spPr>
          <a:xfrm>
            <a:off x="3478015" y="1942512"/>
            <a:ext cx="427560" cy="8571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弧形向右箭號 18"/>
          <p:cNvSpPr/>
          <p:nvPr/>
        </p:nvSpPr>
        <p:spPr>
          <a:xfrm>
            <a:off x="6701817" y="4704762"/>
            <a:ext cx="427560" cy="8571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1" name="直線接點 20"/>
          <p:cNvCxnSpPr/>
          <p:nvPr/>
        </p:nvCxnSpPr>
        <p:spPr>
          <a:xfrm flipH="1">
            <a:off x="6562725" y="4419896"/>
            <a:ext cx="609597" cy="11903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6519780" y="4495800"/>
            <a:ext cx="748689" cy="11144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77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8637" y="1624014"/>
            <a:ext cx="7972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運算子和指引並不是可執行的指令，它們會在組譯階段，由組譯器加以詮釋。</a:t>
            </a:r>
            <a:endParaRPr lang="en-US" altLang="zh-TW" dirty="0" smtClean="0"/>
          </a:p>
          <a:p>
            <a:r>
              <a:rPr lang="zh-TW" altLang="en-US" dirty="0" smtClean="0"/>
              <a:t>程式師可使用</a:t>
            </a:r>
            <a:r>
              <a:rPr lang="zh-TW" altLang="en-US" dirty="0"/>
              <a:t>以下數個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運算子</a:t>
            </a:r>
            <a:r>
              <a:rPr lang="zh-TW" altLang="en-US" dirty="0"/>
              <a:t>來</a:t>
            </a:r>
            <a:r>
              <a:rPr lang="zh-TW" altLang="en-US" dirty="0" smtClean="0"/>
              <a:t>獲取</a:t>
            </a:r>
            <a:r>
              <a:rPr lang="zh-TW" altLang="en-US" dirty="0"/>
              <a:t>有關資料位址和大小特徽等資訊。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232460"/>
              </p:ext>
            </p:extLst>
          </p:nvPr>
        </p:nvGraphicFramePr>
        <p:xfrm>
          <a:off x="528637" y="2656205"/>
          <a:ext cx="770572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641032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運算子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功能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OFFSET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回傳從一個變數到該變數所屬區段起始位置的相對距離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PTR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可以更改變數的預設大小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TYPE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回傳運算元的大小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以位元組表示</a:t>
                      </a:r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或陣列中的每個</a:t>
                      </a:r>
                      <a:r>
                        <a:rPr lang="zh-TW" altLang="en-US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元素的大小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LENGTHOF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回傳陣列的</a:t>
                      </a:r>
                      <a:r>
                        <a:rPr lang="zh-TW" altLang="en-US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元素數量</a:t>
                      </a:r>
                      <a:endParaRPr lang="zh-TW" altLang="en-US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SIZEOF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回傳由陣列初始設定子所使用的位元組數量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7" name="矩形圖說文字 6"/>
          <p:cNvSpPr/>
          <p:nvPr/>
        </p:nvSpPr>
        <p:spPr>
          <a:xfrm>
            <a:off x="0" y="0"/>
            <a:ext cx="9144000" cy="11811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/>
              <a:t>資料相關的</a:t>
            </a:r>
            <a:r>
              <a:rPr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運算子</a:t>
            </a:r>
            <a:r>
              <a:rPr lang="zh-TW" altLang="en-US" sz="3200" dirty="0" smtClean="0"/>
              <a:t>和</a:t>
            </a:r>
            <a:r>
              <a:rPr lang="zh-TW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虛擬指令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/>
              <a:t>Data-Related </a:t>
            </a:r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Operators</a:t>
            </a:r>
            <a:r>
              <a:rPr lang="en-US" altLang="zh-TW" sz="3200" dirty="0"/>
              <a:t> and </a:t>
            </a:r>
            <a:r>
              <a:rPr lang="en-US" altLang="zh-TW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7730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2475" y="2149475"/>
            <a:ext cx="54673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 err="1"/>
              <a:t>bVal</a:t>
            </a:r>
            <a:r>
              <a:rPr lang="en-US" altLang="zh-TW" dirty="0"/>
              <a:t> BYTE ?</a:t>
            </a:r>
          </a:p>
          <a:p>
            <a:pPr marL="0" indent="0">
              <a:buNone/>
            </a:pPr>
            <a:r>
              <a:rPr lang="en-US" altLang="zh-TW" dirty="0" err="1"/>
              <a:t>wVal</a:t>
            </a:r>
            <a:r>
              <a:rPr lang="en-US" altLang="zh-TW" dirty="0"/>
              <a:t> WORD ?</a:t>
            </a:r>
          </a:p>
          <a:p>
            <a:pPr marL="0" indent="0">
              <a:buNone/>
            </a:pPr>
            <a:r>
              <a:rPr lang="en-US" altLang="zh-TW" dirty="0" err="1"/>
              <a:t>dVal</a:t>
            </a:r>
            <a:r>
              <a:rPr lang="en-US" altLang="zh-TW" dirty="0"/>
              <a:t> DWORD ?</a:t>
            </a:r>
          </a:p>
          <a:p>
            <a:pPr marL="0" indent="0">
              <a:buNone/>
            </a:pPr>
            <a:r>
              <a:rPr lang="en-US" altLang="zh-TW" dirty="0"/>
              <a:t>dVal2 DWORD ?</a:t>
            </a:r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esi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OFFSET </a:t>
            </a:r>
            <a:r>
              <a:rPr lang="en-US" altLang="zh-TW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bVal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; ESI = 00404000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esi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OFFSET </a:t>
            </a:r>
            <a:r>
              <a:rPr lang="en-US" altLang="zh-TW" dirty="0" err="1"/>
              <a:t>wVal</a:t>
            </a:r>
            <a:r>
              <a:rPr lang="en-US" altLang="zh-TW" dirty="0"/>
              <a:t> ; ESI = 00404001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esi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OFFSET </a:t>
            </a:r>
            <a:r>
              <a:rPr lang="en-US" altLang="zh-TW" dirty="0" err="1"/>
              <a:t>dVal</a:t>
            </a:r>
            <a:r>
              <a:rPr lang="en-US" altLang="zh-TW" dirty="0"/>
              <a:t> ; ESI = 00404003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esi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OFFSET </a:t>
            </a:r>
            <a:r>
              <a:rPr lang="en-US" altLang="zh-TW" dirty="0"/>
              <a:t>dVal2 ; ESI = 00404007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6250" y="1575871"/>
            <a:ext cx="4000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data </a:t>
            </a:r>
            <a:r>
              <a:rPr lang="en-US" altLang="zh-TW" dirty="0"/>
              <a:t>segment begins at 00404000h:</a:t>
            </a:r>
            <a:endParaRPr lang="zh-TW" altLang="en-US" dirty="0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206539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OFFSET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範例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51</a:t>
            </a:fld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06240"/>
              </p:ext>
            </p:extLst>
          </p:nvPr>
        </p:nvGraphicFramePr>
        <p:xfrm>
          <a:off x="4086223" y="2537658"/>
          <a:ext cx="48196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2"/>
                <a:gridCol w="1000125"/>
                <a:gridCol w="1133475"/>
                <a:gridCol w="184785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950551" y="2066190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00404000h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82200" y="2926595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bVal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46102" y="206619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00404001</a:t>
            </a:r>
          </a:p>
        </p:txBody>
      </p:sp>
      <p:sp>
        <p:nvSpPr>
          <p:cNvPr id="12" name="矩形 11"/>
          <p:cNvSpPr/>
          <p:nvPr/>
        </p:nvSpPr>
        <p:spPr>
          <a:xfrm>
            <a:off x="5015281" y="2908498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wVal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81" y="3482102"/>
            <a:ext cx="3212608" cy="90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1575" y="2473325"/>
            <a:ext cx="2762250" cy="158432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// C++ version:</a:t>
            </a:r>
          </a:p>
          <a:p>
            <a:pPr marL="0" indent="0">
              <a:buNone/>
            </a:pPr>
            <a:r>
              <a:rPr lang="en-US" altLang="zh-TW" dirty="0"/>
              <a:t>char array[1000];</a:t>
            </a:r>
          </a:p>
          <a:p>
            <a:pPr marL="0" indent="0">
              <a:buNone/>
            </a:pPr>
            <a:r>
              <a:rPr lang="en-US" altLang="zh-TW" dirty="0"/>
              <a:t>char </a:t>
            </a:r>
            <a:r>
              <a:rPr lang="en-US" altLang="zh-TW" dirty="0" smtClean="0"/>
              <a:t>*p </a:t>
            </a:r>
            <a:r>
              <a:rPr lang="en-US" altLang="zh-TW" dirty="0"/>
              <a:t>= array;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72025" y="2295991"/>
            <a:ext cx="3267075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; Assembly language:</a:t>
            </a:r>
          </a:p>
          <a:p>
            <a:r>
              <a:rPr lang="en-US" altLang="zh-TW" sz="2400" dirty="0"/>
              <a:t>.data</a:t>
            </a:r>
          </a:p>
          <a:p>
            <a:r>
              <a:rPr lang="en-US" altLang="zh-TW" sz="2400" dirty="0"/>
              <a:t>array BYTE 1000 DUP(?)</a:t>
            </a:r>
          </a:p>
          <a:p>
            <a:r>
              <a:rPr lang="en-US" altLang="zh-TW" sz="2400" dirty="0"/>
              <a:t>.code</a:t>
            </a:r>
          </a:p>
          <a:p>
            <a:r>
              <a:rPr lang="en-US" altLang="zh-TW" sz="2400" dirty="0" err="1"/>
              <a:t>mov</a:t>
            </a:r>
            <a:r>
              <a:rPr lang="en-US" altLang="zh-TW" sz="2400" dirty="0"/>
              <a:t> </a:t>
            </a:r>
            <a:r>
              <a:rPr lang="en-US" altLang="zh-TW" sz="2400" dirty="0" err="1" smtClean="0"/>
              <a:t>esi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OFFSET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endParaRPr lang="zh-TW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直線單箭頭接點 5"/>
          <p:cNvCxnSpPr>
            <a:stCxn id="3" idx="3"/>
            <a:endCxn id="4" idx="1"/>
          </p:cNvCxnSpPr>
          <p:nvPr/>
        </p:nvCxnSpPr>
        <p:spPr>
          <a:xfrm flipV="1">
            <a:off x="3933825" y="3265487"/>
            <a:ext cx="838200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8" name="矩形圖說文字 7"/>
          <p:cNvSpPr/>
          <p:nvPr/>
        </p:nvSpPr>
        <p:spPr>
          <a:xfrm>
            <a:off x="0" y="0"/>
            <a:ext cx="9144000" cy="1000125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OFFSET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陣列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指標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713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6225" y="2368550"/>
            <a:ext cx="4819650" cy="204152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 err="1"/>
              <a:t>myDouble</a:t>
            </a:r>
            <a:r>
              <a:rPr lang="en-US" altLang="zh-TW" dirty="0"/>
              <a:t> DWORD 1234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5678</a:t>
            </a:r>
            <a:r>
              <a:rPr lang="en-US" altLang="zh-TW" dirty="0"/>
              <a:t>h</a:t>
            </a:r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ax 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myDouble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1000125"/>
          </a:xfrm>
          <a:prstGeom prst="wedgeRect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PTR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範例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20676" y="3930134"/>
            <a:ext cx="337380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000" dirty="0" err="1" smtClean="0"/>
              <a:t>mov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ax, </a:t>
            </a:r>
            <a:r>
              <a:rPr lang="en-US" altLang="zh-TW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PTR </a:t>
            </a:r>
            <a:r>
              <a:rPr lang="en-US" altLang="zh-TW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myDouble</a:t>
            </a:r>
            <a:endParaRPr lang="zh-TW" alt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直線單箭頭接點 6"/>
          <p:cNvCxnSpPr>
            <a:endCxn id="5" idx="1"/>
          </p:cNvCxnSpPr>
          <p:nvPr/>
        </p:nvCxnSpPr>
        <p:spPr>
          <a:xfrm>
            <a:off x="3324225" y="4114800"/>
            <a:ext cx="2096451" cy="153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276225" y="1413013"/>
            <a:ext cx="553402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PTR 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運算子更改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運算元已被宣告的大小值</a:t>
            </a:r>
          </a:p>
        </p:txBody>
      </p:sp>
      <p:sp>
        <p:nvSpPr>
          <p:cNvPr id="6" name="矩形 5"/>
          <p:cNvSpPr/>
          <p:nvPr/>
        </p:nvSpPr>
        <p:spPr>
          <a:xfrm>
            <a:off x="1089378" y="5389464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;</a:t>
            </a:r>
            <a:r>
              <a:rPr lang="zh-TW" altLang="en-US" dirty="0"/>
              <a:t>錯誤</a:t>
            </a:r>
          </a:p>
        </p:txBody>
      </p:sp>
      <p:sp>
        <p:nvSpPr>
          <p:cNvPr id="9" name="矩形 8"/>
          <p:cNvSpPr/>
          <p:nvPr/>
        </p:nvSpPr>
        <p:spPr>
          <a:xfrm>
            <a:off x="5420676" y="4514910"/>
            <a:ext cx="3248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WORD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PTR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運算子</a:t>
            </a:r>
            <a:r>
              <a:rPr lang="zh-TW" altLang="en-US" dirty="0"/>
              <a:t>卻提供搬移較低</a:t>
            </a:r>
            <a:r>
              <a:rPr lang="zh-TW" altLang="en-US" dirty="0" smtClean="0"/>
              <a:t>字</a:t>
            </a:r>
            <a:r>
              <a:rPr lang="en-US" altLang="zh-TW" dirty="0" smtClean="0"/>
              <a:t>(</a:t>
            </a:r>
            <a:r>
              <a:rPr lang="en-US" altLang="zh-TW" dirty="0"/>
              <a:t>5678h) </a:t>
            </a:r>
            <a:r>
              <a:rPr lang="zh-TW" altLang="en-US" dirty="0"/>
              <a:t>到</a:t>
            </a:r>
            <a:r>
              <a:rPr lang="en-US" altLang="zh-TW" dirty="0"/>
              <a:t>AX </a:t>
            </a:r>
            <a:r>
              <a:rPr lang="zh-TW" altLang="en-US" dirty="0"/>
              <a:t>的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420676" y="53894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小端存取</a:t>
            </a:r>
          </a:p>
        </p:txBody>
      </p:sp>
      <p:sp>
        <p:nvSpPr>
          <p:cNvPr id="11" name="矩形 10"/>
          <p:cNvSpPr/>
          <p:nvPr/>
        </p:nvSpPr>
        <p:spPr>
          <a:xfrm>
            <a:off x="988601" y="43815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小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590477" y="43826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大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1354314" y="4579887"/>
            <a:ext cx="323652" cy="11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3362" y="1792531"/>
            <a:ext cx="4819650" cy="204152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 err="1"/>
              <a:t>myDouble</a:t>
            </a:r>
            <a:r>
              <a:rPr lang="en-US" altLang="zh-TW" dirty="0"/>
              <a:t> DWORD 12345678h</a:t>
            </a:r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ax 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/>
              <a:t>myDouble</a:t>
            </a:r>
            <a:endParaRPr lang="zh-TW" altLang="en-US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1019175"/>
          </a:xfrm>
          <a:prstGeom prst="wedgeRectCallou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PTR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範例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77813" y="3354115"/>
            <a:ext cx="331757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000" dirty="0" err="1" smtClean="0"/>
              <a:t>mov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ax, WORD PTR </a:t>
            </a:r>
            <a:r>
              <a:rPr lang="en-US" altLang="zh-TW" sz="2000" dirty="0" err="1"/>
              <a:t>myDouble</a:t>
            </a:r>
            <a:endParaRPr lang="zh-TW" altLang="en-US" sz="2000" dirty="0"/>
          </a:p>
        </p:txBody>
      </p:sp>
      <p:cxnSp>
        <p:nvCxnSpPr>
          <p:cNvPr id="7" name="直線單箭頭接點 6"/>
          <p:cNvCxnSpPr>
            <a:endCxn id="5" idx="1"/>
          </p:cNvCxnSpPr>
          <p:nvPr/>
        </p:nvCxnSpPr>
        <p:spPr>
          <a:xfrm>
            <a:off x="3281362" y="3538781"/>
            <a:ext cx="2096451" cy="153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33362" y="413962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現</a:t>
            </a:r>
            <a:r>
              <a:rPr lang="zh-TW" altLang="en-US" dirty="0" smtClean="0"/>
              <a:t>想要</a:t>
            </a:r>
            <a:r>
              <a:rPr lang="en-US" altLang="zh-TW" dirty="0" err="1" smtClean="0"/>
              <a:t>mov</a:t>
            </a:r>
            <a:r>
              <a:rPr lang="zh-TW" altLang="en-US" dirty="0" smtClean="0"/>
              <a:t>一個</a:t>
            </a:r>
            <a:r>
              <a:rPr lang="zh-TW" altLang="en-US" dirty="0"/>
              <a:t>名稱為</a:t>
            </a:r>
            <a:r>
              <a:rPr lang="en-US" altLang="zh-TW" dirty="0"/>
              <a:t>myDoub1e </a:t>
            </a:r>
            <a:r>
              <a:rPr lang="zh-TW" altLang="en-US" dirty="0"/>
              <a:t>的雙字組變數</a:t>
            </a:r>
            <a:r>
              <a:rPr lang="zh-TW" altLang="en-US" dirty="0" smtClean="0"/>
              <a:t>中較</a:t>
            </a:r>
            <a:r>
              <a:rPr lang="zh-TW" altLang="en-US" dirty="0"/>
              <a:t>低</a:t>
            </a:r>
            <a:r>
              <a:rPr lang="en-US" altLang="zh-TW" dirty="0"/>
              <a:t>16 </a:t>
            </a:r>
            <a:r>
              <a:rPr lang="zh-TW" altLang="en-US" dirty="0"/>
              <a:t>位元部分</a:t>
            </a:r>
            <a:r>
              <a:rPr lang="zh-TW" altLang="en-US" dirty="0" smtClean="0"/>
              <a:t>到</a:t>
            </a:r>
            <a:r>
              <a:rPr lang="en-US" altLang="zh-TW" dirty="0" smtClean="0"/>
              <a:t>AX 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/>
              <a:t>運算元</a:t>
            </a:r>
            <a:r>
              <a:rPr lang="zh-TW" altLang="en-US" dirty="0"/>
              <a:t>的空間大小並不</a:t>
            </a:r>
            <a:r>
              <a:rPr lang="zh-TW" altLang="en-US" dirty="0" smtClean="0"/>
              <a:t>匹配</a:t>
            </a:r>
            <a:endParaRPr lang="en-US" altLang="zh-TW" dirty="0" smtClean="0"/>
          </a:p>
          <a:p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/>
              <a:t>所以</a:t>
            </a:r>
            <a:r>
              <a:rPr lang="zh-TW" altLang="en-US" dirty="0"/>
              <a:t>組譯器不會</a:t>
            </a:r>
            <a:r>
              <a:rPr lang="zh-TW" altLang="en-US" dirty="0" smtClean="0"/>
              <a:t>允許搬移動作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93557" y="1556266"/>
            <a:ext cx="357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x86 </a:t>
            </a:r>
            <a:r>
              <a:rPr lang="zh-TW" altLang="en-US" dirty="0"/>
              <a:t>處理器使用的是小端存取方式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762" y="4739790"/>
            <a:ext cx="4391025" cy="20002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293557" y="1949231"/>
            <a:ext cx="3295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Little endian </a:t>
            </a:r>
            <a:r>
              <a:rPr lang="en-US" altLang="zh-TW" dirty="0"/>
              <a:t>order is used when storing data in memory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301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 err="1"/>
              <a:t>myDouble</a:t>
            </a:r>
            <a:r>
              <a:rPr lang="en-US" altLang="zh-TW" dirty="0"/>
              <a:t> DWORD </a:t>
            </a:r>
            <a:r>
              <a:rPr lang="en-US" altLang="zh-TW" dirty="0" smtClean="0"/>
              <a:t>12345678h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al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PTR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myDouble</a:t>
            </a:r>
            <a:r>
              <a:rPr lang="en-US" altLang="zh-TW" dirty="0"/>
              <a:t> </a:t>
            </a:r>
            <a:r>
              <a:rPr lang="en-US" altLang="zh-TW" dirty="0" smtClean="0"/>
              <a:t>             ; </a:t>
            </a:r>
            <a:r>
              <a:rPr lang="en-US" altLang="zh-TW" dirty="0"/>
              <a:t>AL </a:t>
            </a:r>
            <a:r>
              <a:rPr lang="en-US" altLang="zh-TW" dirty="0" smtClean="0"/>
              <a:t>= 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r>
              <a:rPr lang="en-US" altLang="zh-TW" dirty="0" smtClean="0"/>
              <a:t>        </a:t>
            </a:r>
          </a:p>
          <a:p>
            <a:pPr marL="0" indent="0">
              <a:buNone/>
            </a:pPr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/>
              <a:t>al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PTR [myDouble+1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      </a:t>
            </a:r>
            <a:r>
              <a:rPr lang="en-US" altLang="zh-TW" dirty="0"/>
              <a:t>; AL = 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al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PTR [myDouble+2]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altLang="zh-TW" dirty="0" smtClean="0"/>
              <a:t>; </a:t>
            </a:r>
            <a:r>
              <a:rPr lang="en-US" altLang="zh-TW" dirty="0"/>
              <a:t>AL = 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/>
              <a:t>ax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PTR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myDouble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  <a:r>
              <a:rPr lang="en-US" altLang="zh-TW" dirty="0" smtClean="0"/>
              <a:t>; </a:t>
            </a:r>
            <a:r>
              <a:rPr lang="en-US" altLang="zh-TW" dirty="0"/>
              <a:t>AX </a:t>
            </a:r>
            <a:r>
              <a:rPr lang="en-US" altLang="zh-TW" dirty="0" smtClean="0"/>
              <a:t>=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/>
              <a:t>ax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PTR [myDouble+2]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dirty="0" smtClean="0"/>
              <a:t>; </a:t>
            </a:r>
            <a:r>
              <a:rPr lang="en-US" altLang="zh-TW" dirty="0"/>
              <a:t>AX </a:t>
            </a:r>
            <a:r>
              <a:rPr lang="en-US" altLang="zh-TW" dirty="0" smtClean="0"/>
              <a:t>=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876300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PTR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65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5750" y="2209799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 err="1"/>
              <a:t>myDouble</a:t>
            </a:r>
            <a:r>
              <a:rPr lang="en-US" altLang="zh-TW" dirty="0"/>
              <a:t> DWORD </a:t>
            </a:r>
            <a:r>
              <a:rPr lang="en-US" altLang="zh-TW" dirty="0" smtClean="0"/>
              <a:t>12345678h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al,BYTE</a:t>
            </a:r>
            <a:r>
              <a:rPr lang="en-US" altLang="zh-TW" dirty="0"/>
              <a:t> PTR </a:t>
            </a:r>
            <a:r>
              <a:rPr lang="en-US" altLang="zh-TW" dirty="0" err="1"/>
              <a:t>myDouble</a:t>
            </a:r>
            <a:r>
              <a:rPr lang="en-US" altLang="zh-TW" dirty="0"/>
              <a:t> ; AL = 78h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al,BYTE</a:t>
            </a:r>
            <a:r>
              <a:rPr lang="en-US" altLang="zh-TW" dirty="0"/>
              <a:t> PTR [myDouble+1] ; AL = 56h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al,BYTE</a:t>
            </a:r>
            <a:r>
              <a:rPr lang="en-US" altLang="zh-TW" dirty="0"/>
              <a:t> PTR [myDouble+2] ; AL = 34h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ax,WORD</a:t>
            </a:r>
            <a:r>
              <a:rPr lang="en-US" altLang="zh-TW" dirty="0"/>
              <a:t> PTR </a:t>
            </a:r>
            <a:r>
              <a:rPr lang="en-US" altLang="zh-TW" dirty="0" err="1"/>
              <a:t>myDouble</a:t>
            </a:r>
            <a:r>
              <a:rPr lang="en-US" altLang="zh-TW" dirty="0"/>
              <a:t> ; AX = 5678h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ax,WORD</a:t>
            </a:r>
            <a:r>
              <a:rPr lang="en-US" altLang="zh-TW" dirty="0"/>
              <a:t> PTR [myDouble+2] ; AX = 1234h</a:t>
            </a:r>
            <a:endParaRPr lang="zh-TW" altLang="en-US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89535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PTR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小考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274" y="105069"/>
            <a:ext cx="5205581" cy="2371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3400" y="1587500"/>
            <a:ext cx="7886700" cy="324167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 err="1"/>
              <a:t>myBytes</a:t>
            </a:r>
            <a:r>
              <a:rPr lang="en-US" altLang="zh-TW" dirty="0"/>
              <a:t> BYTE 12h,34h,56h,78h</a:t>
            </a:r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ax,WORD</a:t>
            </a:r>
            <a:r>
              <a:rPr lang="en-US" altLang="zh-TW" dirty="0"/>
              <a:t> PTR [</a:t>
            </a:r>
            <a:r>
              <a:rPr lang="en-US" altLang="zh-TW" dirty="0" err="1"/>
              <a:t>myBytes</a:t>
            </a:r>
            <a:r>
              <a:rPr lang="en-US" altLang="zh-TW" dirty="0"/>
              <a:t>] ; AX = </a:t>
            </a:r>
            <a:r>
              <a:rPr lang="en-US" altLang="zh-TW" dirty="0">
                <a:solidFill>
                  <a:srgbClr val="FF0000"/>
                </a:solidFill>
              </a:rPr>
              <a:t>?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/>
              <a:t>ax,WORD</a:t>
            </a:r>
            <a:r>
              <a:rPr lang="en-US" altLang="zh-TW" dirty="0"/>
              <a:t> PTR [myBytes+2] ; AX = </a:t>
            </a:r>
            <a:r>
              <a:rPr lang="en-US" altLang="zh-TW" dirty="0">
                <a:solidFill>
                  <a:srgbClr val="FF0000"/>
                </a:solidFill>
              </a:rPr>
              <a:t>?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/>
              <a:t>eax,DWORD</a:t>
            </a:r>
            <a:r>
              <a:rPr lang="en-US" altLang="zh-TW" dirty="0"/>
              <a:t> PTR </a:t>
            </a:r>
            <a:r>
              <a:rPr lang="en-US" altLang="zh-TW" dirty="0" err="1"/>
              <a:t>myBytes</a:t>
            </a:r>
            <a:r>
              <a:rPr lang="en-US" altLang="zh-TW" dirty="0"/>
              <a:t> ; EAX = 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  <a:endParaRPr lang="zh-TW" altLang="en-US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876300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PTR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7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25550"/>
            <a:ext cx="7886700" cy="3241675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.data</a:t>
            </a:r>
          </a:p>
          <a:p>
            <a:pPr marL="0" indent="0">
              <a:buNone/>
            </a:pPr>
            <a:r>
              <a:rPr lang="en-US" altLang="zh-TW" dirty="0" err="1"/>
              <a:t>myBytes</a:t>
            </a:r>
            <a:r>
              <a:rPr lang="en-US" altLang="zh-TW" dirty="0"/>
              <a:t> BYTE 12h,34h,56h,78h</a:t>
            </a:r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ax,WORD</a:t>
            </a:r>
            <a:r>
              <a:rPr lang="en-US" altLang="zh-TW" dirty="0"/>
              <a:t> PTR [</a:t>
            </a:r>
            <a:r>
              <a:rPr lang="en-US" altLang="zh-TW" dirty="0" err="1"/>
              <a:t>myBytes</a:t>
            </a:r>
            <a:r>
              <a:rPr lang="en-US" altLang="zh-TW" dirty="0"/>
              <a:t>] ; AX = 3412h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ax,WORD</a:t>
            </a:r>
            <a:r>
              <a:rPr lang="en-US" altLang="zh-TW" dirty="0"/>
              <a:t> PTR [myBytes+2] ; AX = 7856h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eax,DWORD</a:t>
            </a:r>
            <a:r>
              <a:rPr lang="en-US" altLang="zh-TW" dirty="0"/>
              <a:t> PTR </a:t>
            </a:r>
            <a:r>
              <a:rPr lang="en-US" altLang="zh-TW" dirty="0" err="1"/>
              <a:t>myBytes</a:t>
            </a:r>
            <a:r>
              <a:rPr lang="en-US" altLang="zh-TW" dirty="0"/>
              <a:t> ; EAX = 78563412h</a:t>
            </a:r>
            <a:endParaRPr lang="zh-TW" altLang="en-US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876300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PTR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小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考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1499" y="5143411"/>
            <a:ext cx="8067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PTR can also be used to combine elements of a smaller data type and move them into a larger operand. 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/>
              <a:t>The </a:t>
            </a:r>
            <a:r>
              <a:rPr lang="en-US" altLang="zh-TW" dirty="0"/>
              <a:t>CPU will automatically reverse the bytes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22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6862" y="2625725"/>
            <a:ext cx="2838450" cy="21367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var1 </a:t>
            </a:r>
            <a:r>
              <a:rPr lang="en-US" altLang="zh-TW" dirty="0"/>
              <a:t>BYTE ?</a:t>
            </a:r>
          </a:p>
          <a:p>
            <a:pPr marL="0" indent="0">
              <a:buNone/>
            </a:pPr>
            <a:r>
              <a:rPr lang="en-US" altLang="zh-TW" dirty="0"/>
              <a:t>var2 WORD ?</a:t>
            </a:r>
          </a:p>
          <a:p>
            <a:pPr marL="0" indent="0">
              <a:buNone/>
            </a:pPr>
            <a:r>
              <a:rPr lang="en-US" altLang="zh-TW" dirty="0"/>
              <a:t>var3 DWORD ?</a:t>
            </a:r>
          </a:p>
          <a:p>
            <a:pPr marL="0" indent="0">
              <a:buNone/>
            </a:pPr>
            <a:r>
              <a:rPr lang="en-US" altLang="zh-TW" dirty="0"/>
              <a:t>var4 QWORD </a:t>
            </a:r>
            <a:r>
              <a:rPr lang="en-US" altLang="zh-TW" dirty="0" smtClean="0"/>
              <a:t>?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00025" y="994628"/>
            <a:ext cx="7867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TYPE </a:t>
            </a:r>
            <a:r>
              <a:rPr lang="zh-TW" altLang="en-US" sz="2400" dirty="0" smtClean="0"/>
              <a:t>運算子</a:t>
            </a:r>
            <a:r>
              <a:rPr lang="zh-TW" altLang="en-US" sz="2400" dirty="0"/>
              <a:t>會回傳變數的單一元素大小，其單位是位元組</a:t>
            </a:r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876300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TYPE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438" y="1748909"/>
            <a:ext cx="65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.data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3752850" y="3314700"/>
            <a:ext cx="381000" cy="379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971"/>
              </p:ext>
            </p:extLst>
          </p:nvPr>
        </p:nvGraphicFramePr>
        <p:xfrm>
          <a:off x="4471988" y="2391886"/>
          <a:ext cx="25860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87"/>
                <a:gridCol w="1238251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TYPE var1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TYPE var2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TYPE var3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TYPE var4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HOWTO</a:t>
            </a:r>
          </a:p>
          <a:p>
            <a:pPr algn="ctr"/>
            <a:r>
              <a:rPr lang="zh-TW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如</a:t>
            </a:r>
            <a:r>
              <a:rPr lang="zh-TW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何</a:t>
            </a:r>
            <a:r>
              <a:rPr lang="zh-TW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</a:t>
            </a:r>
            <a:r>
              <a:rPr lang="zh-TW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讀</a:t>
            </a:r>
            <a:r>
              <a:rPr lang="zh-TW" altLang="en-US" sz="4400" dirty="0"/>
              <a:t>關鍵組合語言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17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250" y="1387475"/>
            <a:ext cx="4676775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.</a:t>
            </a:r>
            <a:r>
              <a:rPr lang="en-US" altLang="zh-TW" dirty="0" smtClean="0"/>
              <a:t>data</a:t>
            </a:r>
          </a:p>
          <a:p>
            <a:pPr marL="0" indent="0">
              <a:buNone/>
            </a:pPr>
            <a:r>
              <a:rPr lang="en-US" altLang="zh-TW" dirty="0" smtClean="0"/>
              <a:t>byte1 </a:t>
            </a:r>
            <a:r>
              <a:rPr lang="en-US" altLang="zh-TW" dirty="0"/>
              <a:t>BYTE 10,20,30 </a:t>
            </a:r>
          </a:p>
          <a:p>
            <a:pPr marL="0" indent="0">
              <a:buNone/>
            </a:pPr>
            <a:r>
              <a:rPr lang="en-US" altLang="zh-TW" dirty="0"/>
              <a:t>array1 WORD 30 DUP(?),0,0 </a:t>
            </a:r>
          </a:p>
          <a:p>
            <a:pPr marL="0" indent="0">
              <a:buNone/>
            </a:pPr>
            <a:r>
              <a:rPr lang="en-US" altLang="zh-TW" dirty="0"/>
              <a:t>array2 WORD 5 DUP(3 DUP(?)) </a:t>
            </a:r>
          </a:p>
          <a:p>
            <a:pPr marL="0" indent="0">
              <a:buNone/>
            </a:pPr>
            <a:r>
              <a:rPr lang="en-US" altLang="zh-TW" dirty="0"/>
              <a:t>array3 DWORD 1,2,3,4 </a:t>
            </a:r>
          </a:p>
          <a:p>
            <a:pPr marL="0" indent="0">
              <a:buNone/>
            </a:pPr>
            <a:r>
              <a:rPr lang="en-US" altLang="zh-TW" dirty="0" err="1"/>
              <a:t>digitStr</a:t>
            </a:r>
            <a:r>
              <a:rPr lang="en-US" altLang="zh-TW" dirty="0"/>
              <a:t> BYTE "12345678",0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ecx,LENGTHOF</a:t>
            </a:r>
            <a:r>
              <a:rPr lang="en-US" altLang="zh-TW" dirty="0"/>
              <a:t> array1 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5334000" y="3152775"/>
            <a:ext cx="314325" cy="9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36252"/>
              </p:ext>
            </p:extLst>
          </p:nvPr>
        </p:nvGraphicFramePr>
        <p:xfrm>
          <a:off x="5838825" y="1113473"/>
          <a:ext cx="28670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923926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運算式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byte1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array1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array2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array3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</a:t>
                      </a:r>
                      <a:r>
                        <a:rPr lang="en-US" altLang="zh-TW" dirty="0" err="1" smtClean="0"/>
                        <a:t>digitStr</a:t>
                      </a:r>
                      <a:r>
                        <a:rPr lang="en-US" altLang="zh-TW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60</a:t>
            </a:fld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25205"/>
              </p:ext>
            </p:extLst>
          </p:nvPr>
        </p:nvGraphicFramePr>
        <p:xfrm>
          <a:off x="5829300" y="3494723"/>
          <a:ext cx="28670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923926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運算式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byte1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array1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array2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array3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</a:t>
                      </a:r>
                      <a:r>
                        <a:rPr lang="en-US" altLang="zh-TW" dirty="0" err="1" smtClean="0"/>
                        <a:t>digitStr</a:t>
                      </a:r>
                      <a:r>
                        <a:rPr lang="en-US" altLang="zh-TW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圖說文字 8"/>
          <p:cNvSpPr/>
          <p:nvPr/>
        </p:nvSpPr>
        <p:spPr>
          <a:xfrm>
            <a:off x="0" y="0"/>
            <a:ext cx="9144000" cy="876300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LENGTHOF </a:t>
            </a:r>
            <a:r>
              <a:rPr lang="zh-TW" altLang="en-US" sz="2400" dirty="0" smtClean="0"/>
              <a:t>計算</a:t>
            </a:r>
            <a:r>
              <a:rPr lang="zh-TW" altLang="en-US" sz="2400" dirty="0"/>
              <a:t>陣列中的元素數量</a:t>
            </a:r>
            <a:endParaRPr lang="en-US" altLang="zh-TW" sz="2400" dirty="0" smtClean="0"/>
          </a:p>
          <a:p>
            <a:r>
              <a:rPr lang="en-US" altLang="zh-TW" sz="2400" dirty="0"/>
              <a:t>SIZEOF </a:t>
            </a:r>
            <a:r>
              <a:rPr lang="zh-TW" altLang="en-US" sz="2400" dirty="0" smtClean="0"/>
              <a:t>運算子</a:t>
            </a:r>
            <a:r>
              <a:rPr lang="zh-TW" altLang="en-US" sz="2400" dirty="0"/>
              <a:t>所回傅的值，等於</a:t>
            </a:r>
            <a:r>
              <a:rPr lang="en-US" altLang="zh-TW" sz="2400" dirty="0"/>
              <a:t>LENGTHOF </a:t>
            </a:r>
            <a:r>
              <a:rPr lang="zh-TW" altLang="en-US" sz="2400" dirty="0"/>
              <a:t>乘以</a:t>
            </a:r>
            <a:r>
              <a:rPr lang="en-US" altLang="zh-TW" sz="2400" dirty="0"/>
              <a:t>TYPE </a:t>
            </a:r>
            <a:r>
              <a:rPr lang="zh-TW" altLang="en-US" sz="2400" dirty="0"/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15469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250" y="1387475"/>
            <a:ext cx="4676775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.</a:t>
            </a:r>
            <a:r>
              <a:rPr lang="en-US" altLang="zh-TW" dirty="0" smtClean="0"/>
              <a:t>data</a:t>
            </a:r>
          </a:p>
          <a:p>
            <a:pPr marL="0" indent="0">
              <a:buNone/>
            </a:pPr>
            <a:r>
              <a:rPr lang="en-US" altLang="zh-TW" dirty="0" smtClean="0"/>
              <a:t>byte1 </a:t>
            </a:r>
            <a:r>
              <a:rPr lang="en-US" altLang="zh-TW" dirty="0"/>
              <a:t>BYTE 10,20,30 </a:t>
            </a:r>
          </a:p>
          <a:p>
            <a:pPr marL="0" indent="0">
              <a:buNone/>
            </a:pPr>
            <a:r>
              <a:rPr lang="en-US" altLang="zh-TW" dirty="0"/>
              <a:t>array1 WORD 30 DUP(?),0,0 </a:t>
            </a:r>
          </a:p>
          <a:p>
            <a:pPr marL="0" indent="0">
              <a:buNone/>
            </a:pPr>
            <a:r>
              <a:rPr lang="en-US" altLang="zh-TW" dirty="0"/>
              <a:t>array2 WORD 5 DUP(3 DUP(?)) </a:t>
            </a:r>
          </a:p>
          <a:p>
            <a:pPr marL="0" indent="0">
              <a:buNone/>
            </a:pPr>
            <a:r>
              <a:rPr lang="en-US" altLang="zh-TW" dirty="0"/>
              <a:t>array3 DWORD 1,2,3,4 </a:t>
            </a:r>
          </a:p>
          <a:p>
            <a:pPr marL="0" indent="0">
              <a:buNone/>
            </a:pPr>
            <a:r>
              <a:rPr lang="en-US" altLang="zh-TW" dirty="0" err="1"/>
              <a:t>digitStr</a:t>
            </a:r>
            <a:r>
              <a:rPr lang="en-US" altLang="zh-TW" dirty="0"/>
              <a:t> BYTE "12345678",0 ; </a:t>
            </a:r>
            <a:r>
              <a:rPr lang="en-US" altLang="zh-TW" dirty="0" smtClean="0"/>
              <a:t>9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.code</a:t>
            </a:r>
          </a:p>
          <a:p>
            <a:pPr marL="0" indent="0">
              <a:buNone/>
            </a:pP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ecx,LENGTHOF</a:t>
            </a:r>
            <a:r>
              <a:rPr lang="en-US" altLang="zh-TW" dirty="0"/>
              <a:t> array1 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5334000" y="3152775"/>
            <a:ext cx="314325" cy="93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144796"/>
              </p:ext>
            </p:extLst>
          </p:nvPr>
        </p:nvGraphicFramePr>
        <p:xfrm>
          <a:off x="5915025" y="1224122"/>
          <a:ext cx="28670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923926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運算式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byte1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array1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30+2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array2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5*3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array3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</a:t>
                      </a:r>
                      <a:r>
                        <a:rPr lang="en-US" altLang="zh-TW" dirty="0" err="1" smtClean="0"/>
                        <a:t>digitStr</a:t>
                      </a:r>
                      <a:r>
                        <a:rPr lang="en-US" altLang="zh-TW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9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61</a:t>
            </a:fld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91391"/>
              </p:ext>
            </p:extLst>
          </p:nvPr>
        </p:nvGraphicFramePr>
        <p:xfrm>
          <a:off x="5915025" y="3783488"/>
          <a:ext cx="28670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923926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運算式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byte1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array1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array2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array3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16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SIZEOF </a:t>
                      </a:r>
                      <a:r>
                        <a:rPr lang="en-US" altLang="zh-TW" dirty="0" err="1" smtClean="0"/>
                        <a:t>digitStr</a:t>
                      </a:r>
                      <a:r>
                        <a:rPr lang="en-US" altLang="zh-TW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圖說文字 9"/>
          <p:cNvSpPr/>
          <p:nvPr/>
        </p:nvSpPr>
        <p:spPr>
          <a:xfrm>
            <a:off x="0" y="0"/>
            <a:ext cx="9144000" cy="876300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 smtClean="0"/>
              <a:t>LENGTHOF </a:t>
            </a:r>
            <a:r>
              <a:rPr lang="zh-TW" altLang="en-US" sz="2400" dirty="0" smtClean="0"/>
              <a:t>計算</a:t>
            </a:r>
            <a:r>
              <a:rPr lang="zh-TW" altLang="en-US" sz="2400" dirty="0"/>
              <a:t>陣列中的元素數量</a:t>
            </a:r>
            <a:endParaRPr lang="en-US" altLang="zh-TW" sz="2400" dirty="0" smtClean="0"/>
          </a:p>
          <a:p>
            <a:r>
              <a:rPr lang="en-US" altLang="zh-TW" sz="2400" dirty="0"/>
              <a:t>SIZEOF </a:t>
            </a:r>
            <a:r>
              <a:rPr lang="zh-TW" altLang="en-US" sz="2400" dirty="0" smtClean="0"/>
              <a:t>運算子</a:t>
            </a:r>
            <a:r>
              <a:rPr lang="zh-TW" altLang="en-US" sz="2400" dirty="0"/>
              <a:t>所回傅的值，等於</a:t>
            </a:r>
            <a:r>
              <a:rPr lang="en-US" altLang="zh-TW" sz="2400" dirty="0"/>
              <a:t>LENGTHOF </a:t>
            </a:r>
            <a:r>
              <a:rPr lang="zh-TW" altLang="en-US" sz="2400" dirty="0"/>
              <a:t>乘以</a:t>
            </a:r>
            <a:r>
              <a:rPr lang="en-US" altLang="zh-TW" sz="2400" dirty="0"/>
              <a:t>TYPE </a:t>
            </a:r>
            <a:r>
              <a:rPr lang="zh-TW" altLang="en-US" sz="2400" dirty="0"/>
              <a:t>的值</a:t>
            </a:r>
          </a:p>
        </p:txBody>
      </p:sp>
    </p:spTree>
    <p:extLst>
      <p:ext uri="{BB962C8B-B14F-4D97-AF65-F5344CB8AC3E}">
        <p14:creationId xmlns:p14="http://schemas.microsoft.com/office/powerpoint/2010/main" val="20947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28725" y="1730375"/>
            <a:ext cx="4829175" cy="9556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dirty="0" err="1" smtClean="0"/>
              <a:t>myArrayA</a:t>
            </a:r>
            <a:r>
              <a:rPr lang="en-US" altLang="zh-TW" dirty="0" smtClean="0"/>
              <a:t> </a:t>
            </a:r>
            <a:r>
              <a:rPr lang="en-US" altLang="zh-TW" dirty="0"/>
              <a:t>BYTE </a:t>
            </a:r>
            <a:r>
              <a:rPr lang="en-US" altLang="zh-TW" dirty="0" smtClean="0"/>
              <a:t>10,20,30,40,50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               BYTE 60,70,</a:t>
            </a:r>
            <a:r>
              <a:rPr lang="zh-TW" altLang="en-US" dirty="0" smtClean="0"/>
              <a:t> </a:t>
            </a:r>
            <a:r>
              <a:rPr lang="en-US" altLang="zh-TW" dirty="0" smtClean="0"/>
              <a:t>80,90,100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228725" y="3044825"/>
            <a:ext cx="4933950" cy="95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err="1" smtClean="0"/>
              <a:t>myArrayB</a:t>
            </a:r>
            <a:r>
              <a:rPr lang="en-US" altLang="zh-TW" dirty="0" smtClean="0"/>
              <a:t> BYTE 10,20,30,40,50,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               60,70,</a:t>
            </a:r>
            <a:r>
              <a:rPr lang="zh-TW" altLang="en-US" dirty="0" smtClean="0"/>
              <a:t> </a:t>
            </a:r>
            <a:r>
              <a:rPr lang="en-US" altLang="zh-TW" dirty="0" smtClean="0"/>
              <a:t>80,90,100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575222"/>
              </p:ext>
            </p:extLst>
          </p:nvPr>
        </p:nvGraphicFramePr>
        <p:xfrm>
          <a:off x="2476499" y="4404041"/>
          <a:ext cx="46196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1"/>
                <a:gridCol w="2143124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運算式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</a:t>
                      </a:r>
                      <a:r>
                        <a:rPr lang="en-US" altLang="zh-TW" dirty="0" err="1" smtClean="0"/>
                        <a:t>myArrayA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</a:t>
                      </a:r>
                      <a:r>
                        <a:rPr lang="en-US" altLang="zh-TW" dirty="0" err="1" smtClean="0"/>
                        <a:t>myArrayB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dirty="0"/>
          </a:p>
        </p:txBody>
      </p:sp>
      <p:sp>
        <p:nvSpPr>
          <p:cNvPr id="9" name="向右箭號 8"/>
          <p:cNvSpPr/>
          <p:nvPr/>
        </p:nvSpPr>
        <p:spPr>
          <a:xfrm>
            <a:off x="1743075" y="4772025"/>
            <a:ext cx="59055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8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0" y="1482725"/>
            <a:ext cx="4829175" cy="9556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dirty="0" err="1" smtClean="0"/>
              <a:t>myArrayA</a:t>
            </a:r>
            <a:r>
              <a:rPr lang="en-US" altLang="zh-TW" dirty="0" smtClean="0"/>
              <a:t> </a:t>
            </a:r>
            <a:r>
              <a:rPr lang="en-US" altLang="zh-TW" dirty="0"/>
              <a:t>BYTE </a:t>
            </a:r>
            <a:r>
              <a:rPr lang="en-US" altLang="zh-TW" dirty="0" smtClean="0"/>
              <a:t>10,20,30,40,50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               BYTE 60,70,</a:t>
            </a:r>
            <a:r>
              <a:rPr lang="zh-TW" altLang="en-US" dirty="0" smtClean="0"/>
              <a:t> </a:t>
            </a:r>
            <a:r>
              <a:rPr lang="en-US" altLang="zh-TW" dirty="0" smtClean="0"/>
              <a:t>80,90,100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143000" y="2797175"/>
            <a:ext cx="4933950" cy="95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err="1" smtClean="0"/>
              <a:t>myArrayB</a:t>
            </a:r>
            <a:r>
              <a:rPr lang="en-US" altLang="zh-TW" dirty="0" smtClean="0"/>
              <a:t> BYTE 10,20,30,40,50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               60,70,</a:t>
            </a:r>
            <a:r>
              <a:rPr lang="zh-TW" altLang="en-US" dirty="0" smtClean="0"/>
              <a:t> </a:t>
            </a:r>
            <a:r>
              <a:rPr lang="en-US" altLang="zh-TW" dirty="0" smtClean="0"/>
              <a:t>80,90,100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742165"/>
              </p:ext>
            </p:extLst>
          </p:nvPr>
        </p:nvGraphicFramePr>
        <p:xfrm>
          <a:off x="2390774" y="4156391"/>
          <a:ext cx="46196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501"/>
                <a:gridCol w="2143124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運算式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</a:t>
                      </a:r>
                      <a:r>
                        <a:rPr lang="en-US" altLang="zh-TW" dirty="0" err="1" smtClean="0"/>
                        <a:t>myArrayA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LENGTHOF </a:t>
                      </a:r>
                      <a:r>
                        <a:rPr lang="en-US" altLang="zh-TW" dirty="0" err="1" smtClean="0"/>
                        <a:t>myArrayB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391275" y="6308726"/>
            <a:ext cx="2057400" cy="365125"/>
          </a:xfrm>
        </p:spPr>
        <p:txBody>
          <a:bodyPr/>
          <a:lstStyle/>
          <a:p>
            <a:fld id="{B18236B7-6F50-41CB-8525-C61BCB4BE4A9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dirty="0"/>
          </a:p>
        </p:txBody>
      </p:sp>
      <p:sp>
        <p:nvSpPr>
          <p:cNvPr id="9" name="向右箭號 8"/>
          <p:cNvSpPr/>
          <p:nvPr/>
        </p:nvSpPr>
        <p:spPr>
          <a:xfrm>
            <a:off x="1552575" y="4581525"/>
            <a:ext cx="59055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181725" y="1360397"/>
            <a:ext cx="2695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如果將</a:t>
            </a:r>
            <a:r>
              <a:rPr lang="zh-TW" altLang="en-US" dirty="0"/>
              <a:t>一個陣列分散在多行程式中</a:t>
            </a:r>
            <a:r>
              <a:rPr lang="zh-TW" altLang="en-US" dirty="0" smtClean="0"/>
              <a:t>，</a:t>
            </a:r>
            <a:r>
              <a:rPr lang="en-US" altLang="zh-TW" dirty="0" smtClean="0"/>
              <a:t>LENGTHOF </a:t>
            </a:r>
            <a:r>
              <a:rPr lang="zh-TW" altLang="en-US" dirty="0"/>
              <a:t>只會計算第一行定義的部分</a:t>
            </a:r>
            <a:r>
              <a:rPr lang="zh-TW" altLang="en-US" dirty="0" smtClean="0"/>
              <a:t>陣列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181725" y="2813347"/>
            <a:ext cx="29051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在第一行以逗號作為結尾，然後在下一行繼續列舉初始設定子</a:t>
            </a:r>
          </a:p>
        </p:txBody>
      </p:sp>
    </p:spTree>
    <p:extLst>
      <p:ext uri="{BB962C8B-B14F-4D97-AF65-F5344CB8AC3E}">
        <p14:creationId xmlns:p14="http://schemas.microsoft.com/office/powerpoint/2010/main" val="10012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堆疊 </a:t>
            </a:r>
            <a:r>
              <a:rPr lang="en-US" altLang="zh-TW" dirty="0" smtClean="0"/>
              <a:t>Stack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0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間接定址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Indirect Addressing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陣列</a:t>
            </a:r>
            <a:r>
              <a:rPr lang="zh-TW" altLang="en-US" dirty="0" smtClean="0"/>
              <a:t>處理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很少使用</a:t>
            </a:r>
            <a:r>
              <a:rPr lang="zh-TW" altLang="en-US" dirty="0" smtClean="0"/>
              <a:t>直接定址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/>
              <a:t>間接定址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</a:t>
            </a:r>
            <a:r>
              <a:rPr lang="zh-TW" altLang="en-US" dirty="0"/>
              <a:t>暫存器為</a:t>
            </a:r>
            <a:r>
              <a:rPr lang="zh-TW" altLang="en-US" dirty="0" smtClean="0"/>
              <a:t>指標，</a:t>
            </a:r>
            <a:r>
              <a:rPr lang="zh-TW" altLang="en-US" dirty="0"/>
              <a:t>並使用暫存器的數值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當</a:t>
            </a:r>
            <a:r>
              <a:rPr lang="zh-TW" altLang="en-US" dirty="0"/>
              <a:t>運算元</a:t>
            </a:r>
            <a:r>
              <a:rPr lang="zh-TW" altLang="en-US" dirty="0" smtClean="0"/>
              <a:t>使用</a:t>
            </a:r>
            <a:r>
              <a:rPr lang="zh-TW" altLang="en-US" dirty="0"/>
              <a:t>間接定址時</a:t>
            </a:r>
            <a:r>
              <a:rPr lang="zh-TW" altLang="en-US" dirty="0" smtClean="0"/>
              <a:t>，被</a:t>
            </a:r>
            <a:r>
              <a:rPr lang="zh-TW" altLang="en-US" dirty="0"/>
              <a:t>稱做間接</a:t>
            </a:r>
            <a:r>
              <a:rPr lang="zh-TW" altLang="en-US" dirty="0" smtClean="0"/>
              <a:t>運算元</a:t>
            </a:r>
            <a:r>
              <a:rPr lang="en-US" altLang="zh-TW" dirty="0"/>
              <a:t>indirect </a:t>
            </a:r>
            <a:r>
              <a:rPr lang="en-US" altLang="zh-TW" dirty="0" smtClean="0"/>
              <a:t>operand</a:t>
            </a:r>
          </a:p>
          <a:p>
            <a:pPr lvl="1"/>
            <a:r>
              <a:rPr lang="en-US" altLang="zh-TW" dirty="0"/>
              <a:t>An indirect operand holds the address of a variable, usually an array or string.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 </a:t>
            </a:r>
            <a:r>
              <a:rPr lang="en-US" altLang="zh-TW" dirty="0"/>
              <a:t>can be dereferenced (just like a pointer).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5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 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語言</a:t>
            </a:r>
            <a:r>
              <a:rPr lang="zh-TW" alt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結構化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程式設計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迴圈</a:t>
            </a:r>
            <a:r>
              <a:rPr lang="en-US" altLang="zh-TW" sz="20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Loop:For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/while/</a:t>
            </a:r>
            <a:r>
              <a:rPr lang="en-US" altLang="zh-TW" sz="20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Do_while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</a:t>
            </a:r>
            <a:r>
              <a:rPr lang="en-US" altLang="zh-TW" sz="20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decision:IF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/IF-Else/</a:t>
            </a:r>
            <a:r>
              <a:rPr lang="en-US" altLang="zh-TW" sz="20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IF_ElseIF_Else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/switch</a:t>
            </a:r>
          </a:p>
          <a:p>
            <a:pPr algn="ctr"/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000" dirty="0" smtClean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組合語言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如何執行相關任務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??</a:t>
            </a:r>
            <a:endParaRPr lang="en-US" altLang="zh-TW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See Chapter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6: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Conditional Processing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0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Boolean </a:t>
            </a:r>
            <a:r>
              <a:rPr lang="en-US" altLang="zh-TW" sz="3200" dirty="0" smtClean="0"/>
              <a:t>Instructions</a:t>
            </a:r>
            <a:endParaRPr lang="zh-TW" altLang="en-US" sz="32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483646"/>
              </p:ext>
            </p:extLst>
          </p:nvPr>
        </p:nvGraphicFramePr>
        <p:xfrm>
          <a:off x="215900" y="2163286"/>
          <a:ext cx="843279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009"/>
                <a:gridCol w="552394"/>
                <a:gridCol w="1300230"/>
                <a:gridCol w="1019489"/>
                <a:gridCol w="981729"/>
                <a:gridCol w="2038974"/>
                <a:gridCol w="2038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A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B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/>
                        <a:t>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(A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B)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(A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B)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⊕</a:t>
                      </a:r>
                      <a:r>
                        <a:rPr lang="zh-TW" altLang="en-US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0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zh-TW" alt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572000" y="1549400"/>
            <a:ext cx="3162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Boolean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exclusive-OR</a:t>
            </a:r>
            <a:r>
              <a:rPr lang="en-US" altLang="zh-TW" dirty="0"/>
              <a:t> operation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0167" y="5185886"/>
            <a:ext cx="175599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Instruction: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1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10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92226" y="5385941"/>
            <a:ext cx="37426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 destination, source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2226" y="50166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指令格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</a:p>
        </p:txBody>
      </p:sp>
    </p:spTree>
    <p:extLst>
      <p:ext uri="{BB962C8B-B14F-4D97-AF65-F5344CB8AC3E}">
        <p14:creationId xmlns:p14="http://schemas.microsoft.com/office/powerpoint/2010/main" val="42222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CMP </a:t>
            </a:r>
            <a:r>
              <a:rPr lang="en-US" altLang="zh-TW" sz="3200" dirty="0" smtClean="0"/>
              <a:t>Instruction</a:t>
            </a:r>
            <a:r>
              <a:rPr lang="zh-TW" altLang="en-US" sz="3200" dirty="0" smtClean="0"/>
              <a:t> 比對指令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1544222" y="1453118"/>
            <a:ext cx="32243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CMP destination, source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36226" y="14562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指令格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</a:p>
        </p:txBody>
      </p:sp>
      <p:sp>
        <p:nvSpPr>
          <p:cNvPr id="8" name="矩形 7"/>
          <p:cNvSpPr/>
          <p:nvPr/>
        </p:nvSpPr>
        <p:spPr>
          <a:xfrm>
            <a:off x="5387612" y="1296988"/>
            <a:ext cx="33201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Nondestructive subtraction of source from destination (destination operand is not changed)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04800" y="3674488"/>
            <a:ext cx="883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x86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組合語言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中會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CMP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指令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，執行對於</a:t>
            </a:r>
            <a:r>
              <a:rPr lang="zh-TW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整數資料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的比較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由於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字元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也是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整數形式，所以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CMP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指令也可處理字元資料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浮點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運算就需要特別的比較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指令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see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12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章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CMP(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指令會執行隱含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的減法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算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目的運算元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減去來源運算元，但這個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指令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不會修改任何運算元的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值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226" y="2250301"/>
            <a:ext cx="4572000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/>
              <a:t>if A &gt; B</a:t>
            </a:r>
            <a:r>
              <a:rPr lang="zh-TW" altLang="en-US" dirty="0"/>
              <a:t> </a:t>
            </a:r>
            <a:r>
              <a:rPr lang="en-US" altLang="zh-TW" dirty="0"/>
              <a:t>………………………</a:t>
            </a:r>
          </a:p>
          <a:p>
            <a:r>
              <a:rPr lang="en-US" altLang="zh-TW" dirty="0"/>
              <a:t>while X &gt; 0 and X &lt; 2 ………….…</a:t>
            </a:r>
          </a:p>
          <a:p>
            <a:r>
              <a:rPr lang="en-US" altLang="zh-TW" dirty="0"/>
              <a:t>if check for error ( N ) = true 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32662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CMP </a:t>
            </a:r>
            <a:r>
              <a:rPr lang="en-US" altLang="zh-TW" sz="3200" dirty="0" smtClean="0"/>
              <a:t>Instruction</a:t>
            </a:r>
            <a:r>
              <a:rPr lang="zh-TW" altLang="en-US" sz="3200" dirty="0" smtClean="0"/>
              <a:t> 比對指令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1544222" y="1453118"/>
            <a:ext cx="32243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CMP destination, source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36226" y="14562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指令格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式</a:t>
            </a:r>
          </a:p>
        </p:txBody>
      </p:sp>
      <p:sp>
        <p:nvSpPr>
          <p:cNvPr id="10" name="矩形 9"/>
          <p:cNvSpPr/>
          <p:nvPr/>
        </p:nvSpPr>
        <p:spPr>
          <a:xfrm>
            <a:off x="436226" y="2901176"/>
            <a:ext cx="331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無號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運算元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的比較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7176" y="2040235"/>
            <a:ext cx="8510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CMP </a:t>
            </a:r>
            <a:r>
              <a:rPr lang="zh-TW" altLang="en-US" dirty="0"/>
              <a:t>指令會根據目的運算元計算後的值，去改變溢位、符號、零值、進位、輔助</a:t>
            </a:r>
            <a:r>
              <a:rPr lang="zh-TW" altLang="en-US" dirty="0" smtClean="0"/>
              <a:t>進位和</a:t>
            </a:r>
            <a:r>
              <a:rPr lang="zh-TW" altLang="en-US" dirty="0"/>
              <a:t>同位旗標。</a:t>
            </a:r>
          </a:p>
        </p:txBody>
      </p:sp>
      <p:sp>
        <p:nvSpPr>
          <p:cNvPr id="12" name="矩形 11"/>
          <p:cNvSpPr/>
          <p:nvPr/>
        </p:nvSpPr>
        <p:spPr>
          <a:xfrm>
            <a:off x="559089" y="3451999"/>
            <a:ext cx="3068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零值和進位旗標將會指出兩個運算元之間，具有下列關係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26" y="2812018"/>
            <a:ext cx="5019687" cy="151217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17176" y="4780776"/>
            <a:ext cx="3314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號運算元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的比較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0039" y="5331599"/>
            <a:ext cx="3068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零值和進位旗標將會指出兩個運算元之間，具有下列關係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76" y="4875081"/>
            <a:ext cx="3678574" cy="14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598894" y="654423"/>
            <a:ext cx="1470212" cy="7261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Ｃ</a:t>
            </a:r>
            <a:r>
              <a:rPr lang="zh-TW" altLang="en-US" dirty="0"/>
              <a:t>程式</a:t>
            </a:r>
          </a:p>
        </p:txBody>
      </p:sp>
      <p:sp>
        <p:nvSpPr>
          <p:cNvPr id="5" name="矩形 4"/>
          <p:cNvSpPr/>
          <p:nvPr/>
        </p:nvSpPr>
        <p:spPr>
          <a:xfrm>
            <a:off x="358589" y="1697939"/>
            <a:ext cx="416858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-S -</a:t>
            </a:r>
            <a:r>
              <a:rPr lang="en-US" altLang="zh-TW" dirty="0" err="1"/>
              <a:t>masm</a:t>
            </a:r>
            <a:r>
              <a:rPr lang="en-US" altLang="zh-TW" dirty="0"/>
              <a:t>=intel </a:t>
            </a:r>
            <a:r>
              <a:rPr lang="en-US" altLang="zh-TW" dirty="0" err="1" smtClean="0"/>
              <a:t>my_XXX.c</a:t>
            </a:r>
            <a:r>
              <a:rPr lang="en-US" altLang="zh-TW" dirty="0" smtClean="0"/>
              <a:t> </a:t>
            </a:r>
            <a:r>
              <a:rPr lang="en-US" altLang="zh-TW" dirty="0"/>
              <a:t>-o </a:t>
            </a:r>
            <a:r>
              <a:rPr lang="en-US" altLang="zh-TW" dirty="0" err="1" smtClean="0"/>
              <a:t>my_XXX.s</a:t>
            </a:r>
            <a:r>
              <a:rPr lang="en-US" altLang="zh-TW" dirty="0" smtClean="0"/>
              <a:t> 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fno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-asynchronous-unwind-tables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直線單箭頭接點 6"/>
          <p:cNvCxnSpPr>
            <a:stCxn id="4" idx="2"/>
          </p:cNvCxnSpPr>
          <p:nvPr/>
        </p:nvCxnSpPr>
        <p:spPr>
          <a:xfrm flipH="1">
            <a:off x="2743200" y="1380565"/>
            <a:ext cx="2590800" cy="1927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1891553" y="3393140"/>
            <a:ext cx="1470212" cy="7261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Intel</a:t>
            </a:r>
            <a:r>
              <a:rPr lang="zh-TW" altLang="en-US" dirty="0" smtClean="0"/>
              <a:t>格式的組合程式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5495365" y="1380565"/>
            <a:ext cx="1810870" cy="4012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6803271" y="5393167"/>
            <a:ext cx="1470212" cy="7261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執行檔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ELF</a:t>
            </a:r>
            <a:r>
              <a:rPr lang="zh-TW" altLang="en-US" dirty="0" smtClean="0"/>
              <a:t>格式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154740" y="2415782"/>
            <a:ext cx="262571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en-US" altLang="zh-TW" dirty="0" err="1" smtClean="0"/>
              <a:t>my_XXX.c</a:t>
            </a:r>
            <a:r>
              <a:rPr lang="en-US" altLang="zh-TW" dirty="0" smtClean="0"/>
              <a:t> </a:t>
            </a:r>
            <a:r>
              <a:rPr lang="en-US" altLang="zh-TW" dirty="0"/>
              <a:t>-o </a:t>
            </a:r>
            <a:r>
              <a:rPr lang="en-US" altLang="zh-TW" dirty="0" err="1" smtClean="0"/>
              <a:t>my_XXX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7002600" y="4039951"/>
            <a:ext cx="114537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./</a:t>
            </a:r>
            <a:r>
              <a:rPr lang="en-US" altLang="zh-TW" dirty="0" err="1" smtClean="0"/>
              <a:t>my_XXX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5618397" y="4224617"/>
            <a:ext cx="1607156" cy="116855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4527177" y="3372969"/>
            <a:ext cx="1470212" cy="7261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反組</a:t>
            </a:r>
            <a:r>
              <a:rPr lang="zh-TW" altLang="en-US" dirty="0"/>
              <a:t>譯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組合程式</a:t>
            </a:r>
            <a:endParaRPr lang="zh-TW" altLang="en-US" dirty="0"/>
          </a:p>
        </p:txBody>
      </p:sp>
      <p:sp>
        <p:nvSpPr>
          <p:cNvPr id="19" name="左-右雙向箭號 18"/>
          <p:cNvSpPr/>
          <p:nvPr/>
        </p:nvSpPr>
        <p:spPr>
          <a:xfrm>
            <a:off x="3558988" y="3572434"/>
            <a:ext cx="770965" cy="367553"/>
          </a:xfrm>
          <a:prstGeom prst="left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322829" y="4481463"/>
            <a:ext cx="33753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objdump</a:t>
            </a:r>
            <a:r>
              <a:rPr lang="en-US" altLang="zh-TW" dirty="0"/>
              <a:t> </a:t>
            </a:r>
            <a:r>
              <a:rPr lang="en-US" altLang="zh-TW" dirty="0" smtClean="0"/>
              <a:t>–S -D </a:t>
            </a:r>
            <a:r>
              <a:rPr lang="en-US" altLang="zh-TW" dirty="0"/>
              <a:t>-M intel  ./</a:t>
            </a:r>
            <a:r>
              <a:rPr lang="en-US" altLang="zh-TW" dirty="0" err="1" smtClean="0"/>
              <a:t>my_XXX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093152" y="1646841"/>
            <a:ext cx="280044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</a:t>
            </a:r>
            <a:r>
              <a:rPr lang="en-US" altLang="zh-TW" dirty="0" err="1" smtClean="0"/>
              <a:t>my_XXX.c</a:t>
            </a:r>
            <a:r>
              <a:rPr lang="en-US" altLang="zh-TW" dirty="0" smtClean="0"/>
              <a:t> </a:t>
            </a:r>
            <a:r>
              <a:rPr lang="en-US" altLang="zh-TW" dirty="0"/>
              <a:t>-o </a:t>
            </a:r>
            <a:r>
              <a:rPr lang="en-US" altLang="zh-TW" dirty="0" err="1" smtClean="0"/>
              <a:t>my_XXX</a:t>
            </a:r>
            <a:r>
              <a:rPr lang="en-US" altLang="zh-TW" dirty="0" smtClean="0"/>
              <a:t> </a:t>
            </a:r>
            <a:r>
              <a:rPr lang="zh-TW" altLang="en-US" dirty="0"/>
              <a:t> </a:t>
            </a:r>
            <a:r>
              <a:rPr lang="en-US" altLang="zh-TW" dirty="0" smtClean="0"/>
              <a:t>-g</a:t>
            </a:r>
            <a:endParaRPr lang="en-US" altLang="zh-TW" dirty="0"/>
          </a:p>
        </p:txBody>
      </p:sp>
      <p:cxnSp>
        <p:nvCxnSpPr>
          <p:cNvPr id="24" name="直線單箭頭接點 23"/>
          <p:cNvCxnSpPr/>
          <p:nvPr/>
        </p:nvCxnSpPr>
        <p:spPr>
          <a:xfrm flipH="1" flipV="1">
            <a:off x="4662535" y="5827519"/>
            <a:ext cx="2071285" cy="1280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031255" y="5591858"/>
            <a:ext cx="149592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g</a:t>
            </a:r>
            <a:r>
              <a:rPr lang="en-US" altLang="zh-TW" dirty="0" err="1" smtClean="0"/>
              <a:t>db</a:t>
            </a:r>
            <a:r>
              <a:rPr lang="en-US" altLang="zh-TW" dirty="0" smtClean="0"/>
              <a:t> ./</a:t>
            </a:r>
            <a:r>
              <a:rPr lang="en-US" altLang="zh-TW" dirty="0" err="1" smtClean="0"/>
              <a:t>my_XXX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368303" y="6072705"/>
            <a:ext cx="2724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set disassembly-flavor intel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470178" y="5010001"/>
            <a:ext cx="567914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/>
              <a:t>objdump</a:t>
            </a:r>
            <a:r>
              <a:rPr lang="en-US" altLang="zh-TW" dirty="0"/>
              <a:t> -S -j .text -M intel </a:t>
            </a:r>
            <a:r>
              <a:rPr lang="en-US" altLang="zh-TW" dirty="0" err="1"/>
              <a:t>helloCTFer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--no-show-raw-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insn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843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95" y="1638300"/>
            <a:ext cx="8475809" cy="439510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4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507570"/>
              </p:ext>
            </p:extLst>
          </p:nvPr>
        </p:nvGraphicFramePr>
        <p:xfrm>
          <a:off x="279400" y="1478915"/>
          <a:ext cx="8235950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/>
                <a:gridCol w="619760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err="1" smtClean="0"/>
                        <a:t>mov</a:t>
                      </a:r>
                      <a:r>
                        <a:rPr lang="en-US" altLang="zh-TW" sz="2800" dirty="0" smtClean="0"/>
                        <a:t> al,6</a:t>
                      </a:r>
                    </a:p>
                    <a:p>
                      <a:r>
                        <a:rPr lang="en-US" altLang="zh-TW" sz="2800" dirty="0" err="1" smtClean="0"/>
                        <a:t>cmp</a:t>
                      </a:r>
                      <a:r>
                        <a:rPr lang="en-US" altLang="zh-TW" sz="2800" dirty="0" smtClean="0"/>
                        <a:t> al,5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; ZF = 0, CF = 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err="1" smtClean="0"/>
                        <a:t>mov</a:t>
                      </a:r>
                      <a:r>
                        <a:rPr lang="en-US" altLang="zh-TW" sz="2800" dirty="0" smtClean="0"/>
                        <a:t> ax, 5</a:t>
                      </a:r>
                    </a:p>
                    <a:p>
                      <a:r>
                        <a:rPr lang="en-US" altLang="zh-TW" sz="2800" dirty="0" err="1" smtClean="0"/>
                        <a:t>cmp</a:t>
                      </a:r>
                      <a:r>
                        <a:rPr lang="en-US" altLang="zh-TW" sz="2800" dirty="0" smtClean="0"/>
                        <a:t> ax,</a:t>
                      </a:r>
                      <a:r>
                        <a:rPr lang="en-US" altLang="zh-TW" sz="2800" baseline="0" dirty="0" smtClean="0"/>
                        <a:t> 10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/>
                        <a:t>將</a:t>
                      </a:r>
                      <a:r>
                        <a:rPr lang="en-US" altLang="zh-TW" sz="2400" dirty="0" smtClean="0"/>
                        <a:t>5 </a:t>
                      </a:r>
                      <a:r>
                        <a:rPr lang="zh-TW" altLang="en-US" sz="2400" dirty="0" smtClean="0"/>
                        <a:t>減去</a:t>
                      </a:r>
                      <a:r>
                        <a:rPr lang="en-US" altLang="zh-TW" sz="2400" dirty="0" smtClean="0"/>
                        <a:t>10 </a:t>
                      </a:r>
                      <a:r>
                        <a:rPr lang="zh-TW" altLang="en-US" sz="2400" dirty="0" smtClean="0"/>
                        <a:t>時，需要借位，所以進位旗標會呈現設定狀態</a:t>
                      </a:r>
                      <a:r>
                        <a:rPr lang="en-US" altLang="zh-TW" sz="2400" dirty="0" smtClean="0"/>
                        <a:t>﹒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; ZF = 0, </a:t>
                      </a:r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CF = 1</a:t>
                      </a:r>
                      <a:endParaRPr lang="zh-TW" altLang="en-US" sz="2400" b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 smtClean="0"/>
                        <a:t>mov</a:t>
                      </a:r>
                      <a:r>
                        <a:rPr lang="en-US" altLang="zh-TW" sz="2400" dirty="0" smtClean="0"/>
                        <a:t> ax, 1000</a:t>
                      </a:r>
                    </a:p>
                    <a:p>
                      <a:r>
                        <a:rPr lang="en-US" altLang="zh-TW" sz="2400" dirty="0" err="1" smtClean="0"/>
                        <a:t>mov</a:t>
                      </a:r>
                      <a:r>
                        <a:rPr lang="en-US" altLang="zh-TW" sz="2400" dirty="0" smtClean="0"/>
                        <a:t> cx,</a:t>
                      </a:r>
                      <a:r>
                        <a:rPr lang="en-US" altLang="zh-TW" sz="2400" baseline="0" dirty="0" smtClean="0"/>
                        <a:t> 1000</a:t>
                      </a:r>
                      <a:endParaRPr lang="zh-TW" altLang="en-US" sz="2400" dirty="0" smtClean="0"/>
                    </a:p>
                    <a:p>
                      <a:r>
                        <a:rPr lang="en-US" altLang="zh-TW" sz="2400" dirty="0" err="1" smtClean="0"/>
                        <a:t>cmp</a:t>
                      </a:r>
                      <a:r>
                        <a:rPr lang="en-US" altLang="zh-TW" sz="2400" dirty="0" smtClean="0"/>
                        <a:t> cx, ax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/>
                        <a:t>; </a:t>
                      </a:r>
                      <a:r>
                        <a:rPr lang="en-US" altLang="zh-TW" sz="24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ZF = 1</a:t>
                      </a:r>
                      <a:r>
                        <a:rPr lang="en-US" altLang="zh-TW" sz="2400" dirty="0" smtClean="0"/>
                        <a:t>, CF = 0</a:t>
                      </a:r>
                      <a:endParaRPr lang="zh-TW" alt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altLang="zh-TW" sz="2400" dirty="0" smtClean="0"/>
                        <a:t>mov al,5</a:t>
                      </a:r>
                    </a:p>
                    <a:p>
                      <a:r>
                        <a:rPr lang="da-DK" altLang="zh-TW" sz="2400" dirty="0" smtClean="0"/>
                        <a:t>cmp al,-2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有號運算元</a:t>
                      </a:r>
                      <a:r>
                        <a:rPr lang="zh-TW" altLang="en-US" sz="2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的比較</a:t>
                      </a:r>
                      <a:endParaRPr lang="da-DK" altLang="zh-TW" sz="24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altLang="zh-TW" sz="2400" dirty="0" smtClean="0"/>
                        <a:t>; Sign flag == Overflow flag</a:t>
                      </a:r>
                      <a:endParaRPr lang="zh-TW" altLang="en-US" sz="2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CMP </a:t>
            </a:r>
            <a:r>
              <a:rPr lang="en-US" altLang="zh-TW" sz="3200" dirty="0" smtClean="0"/>
              <a:t>Instruction</a:t>
            </a:r>
            <a:r>
              <a:rPr lang="zh-TW" altLang="en-US" sz="3200" dirty="0" smtClean="0"/>
              <a:t> 比對指令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750" y="1457325"/>
            <a:ext cx="7886700" cy="43973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當我們將任何運算元與</a:t>
            </a:r>
            <a:r>
              <a:rPr lang="en-US" altLang="zh-TW" dirty="0" smtClean="0"/>
              <a:t>0</a:t>
            </a:r>
            <a:r>
              <a:rPr lang="zh-TW" altLang="en-US" dirty="0" smtClean="0"/>
              <a:t>進行</a:t>
            </a:r>
            <a:r>
              <a:rPr lang="en-US" altLang="zh-TW" dirty="0"/>
              <a:t>AND </a:t>
            </a:r>
            <a:r>
              <a:rPr lang="zh-TW" altLang="en-US" dirty="0"/>
              <a:t>運算時</a:t>
            </a:r>
            <a:r>
              <a:rPr lang="zh-TW" altLang="en-US" dirty="0" smtClean="0"/>
              <a:t>，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ZF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零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值旗標</a:t>
            </a:r>
            <a:r>
              <a:rPr lang="zh-TW" altLang="en-US" dirty="0"/>
              <a:t>會被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          </a:t>
            </a:r>
            <a:r>
              <a:rPr lang="en-US" altLang="zh-TW" sz="4800" dirty="0" smtClean="0"/>
              <a:t>and </a:t>
            </a:r>
            <a:r>
              <a:rPr lang="en-US" altLang="zh-TW" sz="4800" dirty="0"/>
              <a:t>al, 0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/>
              <a:t>如果</a:t>
            </a:r>
            <a:r>
              <a:rPr lang="zh-TW" altLang="en-US" dirty="0"/>
              <a:t>要想</a:t>
            </a:r>
            <a:r>
              <a:rPr lang="zh-TW" altLang="en-US" dirty="0" smtClean="0"/>
              <a:t>清除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ZF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零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值旗標</a:t>
            </a:r>
            <a:r>
              <a:rPr lang="zh-TW" altLang="en-US" dirty="0" smtClean="0"/>
              <a:t>，</a:t>
            </a:r>
            <a:r>
              <a:rPr lang="zh-TW" altLang="en-US" dirty="0"/>
              <a:t>則可以將運算元</a:t>
            </a:r>
            <a:r>
              <a:rPr lang="zh-TW" altLang="en-US" dirty="0" smtClean="0"/>
              <a:t>與</a:t>
            </a:r>
            <a:r>
              <a:rPr lang="en-US" altLang="zh-TW" dirty="0" smtClean="0"/>
              <a:t>1 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OR</a:t>
            </a:r>
            <a:r>
              <a:rPr lang="zh-TW" altLang="en-US" dirty="0" smtClean="0"/>
              <a:t>運算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</a:t>
            </a:r>
            <a:r>
              <a:rPr lang="en-US" altLang="zh-TW" sz="4800" dirty="0" smtClean="0"/>
              <a:t>or </a:t>
            </a:r>
            <a:r>
              <a:rPr lang="en-US" altLang="zh-TW" sz="4800" dirty="0"/>
              <a:t>al , l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/>
              <a:t>CMP </a:t>
            </a:r>
            <a:r>
              <a:rPr lang="en-US" altLang="zh-TW" sz="3200" dirty="0" smtClean="0"/>
              <a:t>Instruction</a:t>
            </a:r>
            <a:r>
              <a:rPr lang="zh-TW" altLang="en-US" sz="3200" dirty="0" smtClean="0"/>
              <a:t> 比對指令</a:t>
            </a:r>
            <a:endParaRPr lang="en-US" altLang="zh-TW" sz="3200" dirty="0" smtClean="0"/>
          </a:p>
          <a:p>
            <a:r>
              <a:rPr lang="zh-TW" altLang="en-US" sz="3200" dirty="0"/>
              <a:t>清除或設定</a:t>
            </a:r>
            <a:r>
              <a:rPr lang="en-US" altLang="zh-TW" sz="3200" dirty="0"/>
              <a:t>CPU </a:t>
            </a:r>
            <a:r>
              <a:rPr lang="zh-TW" altLang="en-US" sz="3200" dirty="0"/>
              <a:t>的個別旗標</a:t>
            </a:r>
          </a:p>
        </p:txBody>
      </p:sp>
    </p:spTree>
    <p:extLst>
      <p:ext uri="{BB962C8B-B14F-4D97-AF65-F5344CB8AC3E}">
        <p14:creationId xmlns:p14="http://schemas.microsoft.com/office/powerpoint/2010/main" val="25965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7462" y="1339719"/>
            <a:ext cx="3827018" cy="3320919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x86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指令集沒有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高階的邏輯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比較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跳越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jXX</a:t>
            </a: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組合，在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組合語言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中予以實作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執行條件敘述時，牽涉到兩個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步驟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CMP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AND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SUB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運算，修改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CPU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狀態旗標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條件跳越的指令來測試旗標值，並且導致一個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跳往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新位址的分支構造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Jumps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條件跳越</a:t>
            </a:r>
          </a:p>
        </p:txBody>
      </p:sp>
      <p:sp>
        <p:nvSpPr>
          <p:cNvPr id="6" name="矩形 5"/>
          <p:cNvSpPr/>
          <p:nvPr/>
        </p:nvSpPr>
        <p:spPr>
          <a:xfrm>
            <a:off x="4743450" y="1613317"/>
            <a:ext cx="3429000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eax,0</a:t>
            </a:r>
            <a:endParaRPr lang="zh-TW" altLang="en-US" sz="3200" dirty="0"/>
          </a:p>
          <a:p>
            <a:r>
              <a:rPr lang="en-US" altLang="zh-TW" sz="3200" dirty="0" smtClean="0"/>
              <a:t>    </a:t>
            </a:r>
            <a:r>
              <a:rPr lang="en-US" altLang="zh-TW" sz="32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jz</a:t>
            </a:r>
            <a:r>
              <a:rPr lang="en-US" altLang="zh-TW" sz="3200" dirty="0" smtClean="0"/>
              <a:t> L1 </a:t>
            </a:r>
            <a:r>
              <a:rPr lang="en-US" altLang="zh-TW" dirty="0" smtClean="0"/>
              <a:t>;</a:t>
            </a:r>
            <a:r>
              <a:rPr lang="zh-TW" altLang="en-US" dirty="0" smtClean="0"/>
              <a:t>如果</a:t>
            </a:r>
            <a:r>
              <a:rPr lang="en-US" altLang="zh-TW" dirty="0" smtClean="0"/>
              <a:t>ZF=1</a:t>
            </a:r>
            <a:r>
              <a:rPr lang="zh-TW" altLang="en-US" dirty="0" smtClean="0"/>
              <a:t>，</a:t>
            </a:r>
            <a:r>
              <a:rPr lang="zh-TW" altLang="en-US" dirty="0"/>
              <a:t>則</a:t>
            </a:r>
            <a:r>
              <a:rPr lang="zh-TW" altLang="en-US" dirty="0" smtClean="0"/>
              <a:t>跳越</a:t>
            </a:r>
            <a:endParaRPr lang="en-US" altLang="zh-TW" dirty="0" smtClean="0"/>
          </a:p>
          <a:p>
            <a:r>
              <a:rPr lang="en-US" altLang="zh-TW" dirty="0" smtClean="0"/>
              <a:t>       ……………………….</a:t>
            </a:r>
            <a:r>
              <a:rPr lang="en-US" altLang="zh-TW" dirty="0"/>
              <a:t> ;</a:t>
            </a:r>
            <a:r>
              <a:rPr lang="zh-TW" altLang="en-US" dirty="0"/>
              <a:t>如果</a:t>
            </a:r>
            <a:r>
              <a:rPr lang="en-US" altLang="zh-TW" dirty="0" smtClean="0"/>
              <a:t>ZF=0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……………………….</a:t>
            </a:r>
            <a:endParaRPr lang="zh-TW" altLang="en-US" dirty="0"/>
          </a:p>
          <a:p>
            <a:r>
              <a:rPr lang="en-US" altLang="zh-TW" sz="3200" dirty="0"/>
              <a:t>L1: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4084480" y="4266554"/>
            <a:ext cx="237347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Jcond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destination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85" y="4832996"/>
            <a:ext cx="6670387" cy="1758342"/>
          </a:xfrm>
          <a:prstGeom prst="rect">
            <a:avLst/>
          </a:prstGeom>
        </p:spPr>
      </p:pic>
      <p:sp>
        <p:nvSpPr>
          <p:cNvPr id="9" name="弧形向右箭號 8"/>
          <p:cNvSpPr/>
          <p:nvPr/>
        </p:nvSpPr>
        <p:spPr>
          <a:xfrm rot="1286163">
            <a:off x="4714185" y="2403191"/>
            <a:ext cx="317500" cy="838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4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35424" y="1441659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根據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特定旗標值</a:t>
            </a:r>
            <a:r>
              <a:rPr lang="zh-TW" altLang="en-US" dirty="0"/>
              <a:t>而執行的跳越動作</a:t>
            </a:r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Jumps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條件跳越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1" y="1919151"/>
            <a:ext cx="7119950" cy="40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Conditional </a:t>
            </a:r>
            <a:r>
              <a:rPr lang="en-US" altLang="zh-TW" sz="3200" dirty="0" smtClean="0"/>
              <a:t>Jumps</a:t>
            </a:r>
            <a:r>
              <a:rPr lang="zh-TW" altLang="en-US" sz="3200" dirty="0"/>
              <a:t>條件跳越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643277"/>
            <a:ext cx="8189631" cy="26879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6100" y="210133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根據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等式執行</a:t>
            </a:r>
            <a:r>
              <a:rPr lang="zh-TW" altLang="en-US" dirty="0"/>
              <a:t>的跳越</a:t>
            </a:r>
          </a:p>
        </p:txBody>
      </p:sp>
    </p:spTree>
    <p:extLst>
      <p:ext uri="{BB962C8B-B14F-4D97-AF65-F5344CB8AC3E}">
        <p14:creationId xmlns:p14="http://schemas.microsoft.com/office/powerpoint/2010/main" val="23792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說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下列組合語言的執行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69881"/>
              </p:ext>
            </p:extLst>
          </p:nvPr>
        </p:nvGraphicFramePr>
        <p:xfrm>
          <a:off x="361950" y="1054100"/>
          <a:ext cx="8153400" cy="533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1850"/>
                <a:gridCol w="478155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執行哪一個</a:t>
                      </a:r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err="1" smtClean="0"/>
                        <a:t>mov</a:t>
                      </a:r>
                      <a:r>
                        <a:rPr lang="en-US" altLang="zh-TW" sz="2800" dirty="0" smtClean="0"/>
                        <a:t> </a:t>
                      </a:r>
                      <a:r>
                        <a:rPr lang="en-US" altLang="zh-TW" sz="2800" dirty="0" err="1" smtClean="0"/>
                        <a:t>edx</a:t>
                      </a:r>
                      <a:r>
                        <a:rPr lang="en-US" altLang="zh-TW" sz="2800" dirty="0" smtClean="0"/>
                        <a:t> , OA523h</a:t>
                      </a:r>
                    </a:p>
                    <a:p>
                      <a:r>
                        <a:rPr lang="en-US" altLang="zh-TW" sz="2800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cmp</a:t>
                      </a:r>
                      <a:r>
                        <a:rPr lang="en-US" altLang="zh-TW" sz="28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2800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edx</a:t>
                      </a:r>
                      <a:r>
                        <a:rPr lang="en-US" altLang="zh-TW" sz="28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OA523h</a:t>
                      </a:r>
                    </a:p>
                    <a:p>
                      <a:r>
                        <a:rPr lang="en-US" altLang="zh-TW" sz="2800" dirty="0" err="1" smtClean="0"/>
                        <a:t>jne</a:t>
                      </a:r>
                      <a:r>
                        <a:rPr lang="en-US" altLang="zh-TW" sz="2800" dirty="0" smtClean="0"/>
                        <a:t> L5 </a:t>
                      </a:r>
                    </a:p>
                    <a:p>
                      <a:r>
                        <a:rPr lang="en-US" altLang="zh-TW" sz="2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Je </a:t>
                      </a:r>
                      <a:r>
                        <a:rPr lang="en-US" altLang="zh-TW" sz="2800" b="1" dirty="0" err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Ll</a:t>
                      </a:r>
                      <a:r>
                        <a:rPr lang="en-US" altLang="zh-TW" sz="2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zh-TW" altLang="en-US" sz="2800" b="1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err="1" smtClean="0"/>
                        <a:t>mov</a:t>
                      </a:r>
                      <a:r>
                        <a:rPr lang="en-US" altLang="zh-TW" sz="2800" dirty="0" smtClean="0"/>
                        <a:t> bx,1234h</a:t>
                      </a:r>
                    </a:p>
                    <a:p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sub </a:t>
                      </a:r>
                      <a:r>
                        <a:rPr lang="en-US" altLang="zh-TW" sz="2800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bx</a:t>
                      </a:r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1234h</a:t>
                      </a:r>
                    </a:p>
                    <a:p>
                      <a:r>
                        <a:rPr lang="en-US" altLang="zh-TW" sz="2800" dirty="0" err="1" smtClean="0"/>
                        <a:t>jne</a:t>
                      </a:r>
                      <a:r>
                        <a:rPr lang="en-US" altLang="zh-TW" sz="2800" dirty="0" smtClean="0"/>
                        <a:t> L5 </a:t>
                      </a:r>
                    </a:p>
                    <a:p>
                      <a:r>
                        <a:rPr lang="en-US" altLang="zh-TW" sz="2800" b="1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Je </a:t>
                      </a:r>
                      <a:r>
                        <a:rPr lang="en-US" altLang="zh-TW" sz="2800" b="1" dirty="0" err="1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Ll</a:t>
                      </a:r>
                      <a:endParaRPr lang="zh-TW" altLang="en-US" sz="2800" b="1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err="1" smtClean="0"/>
                        <a:t>mov</a:t>
                      </a:r>
                      <a:r>
                        <a:rPr lang="en-US" altLang="zh-TW" sz="2800" dirty="0" smtClean="0"/>
                        <a:t> cx, </a:t>
                      </a:r>
                      <a:r>
                        <a:rPr lang="en-US" altLang="zh-TW" sz="2800" dirty="0" err="1" smtClean="0"/>
                        <a:t>OFFFFh</a:t>
                      </a:r>
                      <a:endParaRPr lang="en-US" altLang="zh-TW" sz="2800" dirty="0" smtClean="0"/>
                    </a:p>
                    <a:p>
                      <a:r>
                        <a:rPr lang="en-US" altLang="zh-TW" sz="2800" dirty="0" err="1" smtClean="0"/>
                        <a:t>inc</a:t>
                      </a:r>
                      <a:r>
                        <a:rPr lang="en-US" altLang="zh-TW" sz="2800" dirty="0" smtClean="0"/>
                        <a:t> cx</a:t>
                      </a:r>
                    </a:p>
                    <a:p>
                      <a:r>
                        <a:rPr lang="en-US" altLang="zh-TW" sz="2800" dirty="0" smtClean="0"/>
                        <a:t>J</a:t>
                      </a:r>
                      <a:r>
                        <a:rPr lang="en-US" altLang="zh-TW" sz="28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CX</a:t>
                      </a:r>
                      <a:r>
                        <a:rPr lang="en-US" altLang="zh-TW" sz="2800" dirty="0" smtClean="0"/>
                        <a:t>Z L2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;</a:t>
                      </a:r>
                      <a:r>
                        <a:rPr lang="zh-TW" altLang="en-US" dirty="0" smtClean="0"/>
                        <a:t>跳越動作有進行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72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Jumps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條件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跳越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3372" y="158063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根據比較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無號數結果</a:t>
            </a:r>
            <a:r>
              <a:rPr lang="zh-TW" altLang="en-US" dirty="0"/>
              <a:t>的跳越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04209"/>
            <a:ext cx="7829586" cy="38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Conditional </a:t>
            </a:r>
            <a:r>
              <a:rPr lang="en-US" altLang="zh-TW" sz="3200" dirty="0" smtClean="0"/>
              <a:t>Jumps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條件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跳越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" y="2085031"/>
            <a:ext cx="8655050" cy="35578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4475" y="156793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根據比較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有號數結果</a:t>
            </a:r>
            <a:r>
              <a:rPr lang="zh-TW" altLang="en-US" dirty="0"/>
              <a:t>的跳越</a:t>
            </a:r>
          </a:p>
        </p:txBody>
      </p:sp>
    </p:spTree>
    <p:extLst>
      <p:ext uri="{BB962C8B-B14F-4D97-AF65-F5344CB8AC3E}">
        <p14:creationId xmlns:p14="http://schemas.microsoft.com/office/powerpoint/2010/main" val="40858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4350" y="1292225"/>
            <a:ext cx="7886700" cy="4349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Jump to 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Larger</a:t>
            </a:r>
            <a:r>
              <a:rPr lang="zh-TW" altLang="en-US" dirty="0" smtClean="0"/>
              <a:t> </a:t>
            </a:r>
            <a:r>
              <a:rPr lang="en-US" altLang="zh-TW" dirty="0" smtClean="0"/>
              <a:t>label </a:t>
            </a:r>
            <a:r>
              <a:rPr lang="en-US" altLang="zh-TW" dirty="0"/>
              <a:t>if 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unsigned</a:t>
            </a:r>
            <a:r>
              <a:rPr lang="en-US" altLang="zh-TW" dirty="0"/>
              <a:t> EAX is greater than EBX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79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下列任務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25700" y="2000935"/>
            <a:ext cx="27051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 err="1"/>
              <a:t>cmp</a:t>
            </a:r>
            <a:r>
              <a:rPr lang="en-US" altLang="zh-TW" sz="3600" dirty="0"/>
              <a:t> </a:t>
            </a:r>
            <a:r>
              <a:rPr lang="en-US" altLang="zh-TW" sz="3600" dirty="0" err="1"/>
              <a:t>eax,ebx</a:t>
            </a:r>
            <a:endParaRPr lang="en-US" altLang="zh-TW" sz="3600" dirty="0"/>
          </a:p>
          <a:p>
            <a:r>
              <a:rPr lang="zh-TW" altLang="en-US" sz="3600" u="sng" dirty="0" smtClean="0">
                <a:solidFill>
                  <a:srgbClr val="FF0000"/>
                </a:solidFill>
              </a:rPr>
              <a:t>     </a:t>
            </a:r>
            <a:r>
              <a:rPr lang="en-US" altLang="zh-TW" sz="3600" dirty="0" smtClean="0"/>
              <a:t>Larger</a:t>
            </a:r>
            <a:endParaRPr lang="zh-TW" altLang="en-US" sz="3600" dirty="0"/>
          </a:p>
        </p:txBody>
      </p:sp>
      <p:sp>
        <p:nvSpPr>
          <p:cNvPr id="8" name="矩形 7"/>
          <p:cNvSpPr/>
          <p:nvPr/>
        </p:nvSpPr>
        <p:spPr>
          <a:xfrm>
            <a:off x="514350" y="3810943"/>
            <a:ext cx="78867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dirty="0"/>
              <a:t>Jump to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Larger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label if signed EAX is greater than EBX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2425700" y="4566335"/>
            <a:ext cx="27051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 err="1"/>
              <a:t>cmp</a:t>
            </a:r>
            <a:r>
              <a:rPr lang="en-US" altLang="zh-TW" sz="3600" dirty="0"/>
              <a:t> </a:t>
            </a:r>
            <a:r>
              <a:rPr lang="en-US" altLang="zh-TW" sz="3600" dirty="0" err="1"/>
              <a:t>eax,ebx</a:t>
            </a:r>
            <a:endParaRPr lang="en-US" altLang="zh-TW" sz="3600" dirty="0"/>
          </a:p>
          <a:p>
            <a:r>
              <a:rPr lang="zh-TW" altLang="en-US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6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3600" dirty="0" smtClean="0"/>
              <a:t> </a:t>
            </a:r>
            <a:r>
              <a:rPr lang="en-US" altLang="zh-TW" sz="3600" dirty="0"/>
              <a:t>Larger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3197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7444" y="2588616"/>
            <a:ext cx="5672562" cy="405007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00000590 &lt;main&gt;: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pPr marL="0" indent="0">
              <a:buNone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main()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pPr marL="0" indent="0">
              <a:buNone/>
            </a:pPr>
            <a:r>
              <a:rPr lang="en-US" altLang="zh-TW" sz="2200" dirty="0"/>
              <a:t> 590:	8d 4c 24 04          	lea    0x4(%</a:t>
            </a:r>
            <a:r>
              <a:rPr lang="en-US" altLang="zh-TW" sz="2200" dirty="0" err="1"/>
              <a:t>esp</a:t>
            </a:r>
            <a:r>
              <a:rPr lang="en-US" altLang="zh-TW" sz="2200" dirty="0"/>
              <a:t>),%</a:t>
            </a:r>
            <a:r>
              <a:rPr lang="en-US" altLang="zh-TW" sz="2200" dirty="0" err="1"/>
              <a:t>ecx</a:t>
            </a: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 594:	83 e4 f0             	and    $0xfffffff0,%esp</a:t>
            </a:r>
          </a:p>
          <a:p>
            <a:pPr marL="0" indent="0">
              <a:buNone/>
            </a:pPr>
            <a:r>
              <a:rPr lang="en-US" altLang="zh-TW" sz="2200" dirty="0"/>
              <a:t> 597:	</a:t>
            </a:r>
            <a:r>
              <a:rPr lang="en-US" altLang="zh-TW" sz="2200" dirty="0" err="1"/>
              <a:t>ff</a:t>
            </a:r>
            <a:r>
              <a:rPr lang="en-US" altLang="zh-TW" sz="2200" dirty="0"/>
              <a:t> 71 fc             	</a:t>
            </a:r>
            <a:r>
              <a:rPr lang="en-US" altLang="zh-TW" sz="2200" dirty="0" err="1"/>
              <a:t>pushl</a:t>
            </a:r>
            <a:r>
              <a:rPr lang="en-US" altLang="zh-TW" sz="2200" dirty="0"/>
              <a:t>  -0x4(%</a:t>
            </a:r>
            <a:r>
              <a:rPr lang="en-US" altLang="zh-TW" sz="2200" dirty="0" err="1"/>
              <a:t>ecx</a:t>
            </a:r>
            <a:r>
              <a:rPr lang="en-US" altLang="zh-TW" sz="2200" dirty="0"/>
              <a:t>)</a:t>
            </a:r>
          </a:p>
          <a:p>
            <a:pPr marL="0" indent="0">
              <a:buNone/>
            </a:pPr>
            <a:r>
              <a:rPr lang="en-US" altLang="zh-TW" sz="2200" dirty="0"/>
              <a:t> </a:t>
            </a:r>
            <a:r>
              <a:rPr lang="en-US" altLang="zh-TW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59a:	55                   	push   %</a:t>
            </a:r>
            <a:r>
              <a:rPr lang="en-US" altLang="zh-TW" sz="2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sz="2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59b:	89 e5                	</a:t>
            </a:r>
            <a:r>
              <a:rPr lang="en-US" altLang="zh-TW" sz="2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%</a:t>
            </a:r>
            <a:r>
              <a:rPr lang="en-US" altLang="zh-TW" sz="2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sz="2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sz="2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2200" dirty="0"/>
              <a:t> 59d:	53                   	push   %</a:t>
            </a:r>
            <a:r>
              <a:rPr lang="en-US" altLang="zh-TW" sz="2200" dirty="0" err="1"/>
              <a:t>ebx</a:t>
            </a: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 59e:	51                   	push   %</a:t>
            </a:r>
            <a:r>
              <a:rPr lang="en-US" altLang="zh-TW" sz="2200" dirty="0" err="1"/>
              <a:t>ecx</a:t>
            </a: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 59f:	e8 28 00 00 00       	call   5cc &lt;__x86.get_pc_thunk.ax&gt;</a:t>
            </a:r>
          </a:p>
          <a:p>
            <a:pPr marL="0" indent="0">
              <a:buNone/>
            </a:pPr>
            <a:r>
              <a:rPr lang="en-US" altLang="zh-TW" sz="2200" dirty="0"/>
              <a:t> 5a4:	05 5c 1a 00 00       	add    $0x1a5c,%</a:t>
            </a:r>
            <a:r>
              <a:rPr lang="en-US" altLang="zh-TW" sz="2200" dirty="0" smtClean="0"/>
              <a:t>eax</a:t>
            </a:r>
            <a:endParaRPr lang="en-US" altLang="zh-TW" sz="2200" dirty="0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731543"/>
          </a:xfrm>
          <a:prstGeom prst="wedgeRectCallou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solidFill>
                  <a:srgbClr val="FFFF00"/>
                </a:solidFill>
              </a:rPr>
              <a:t>obj</a:t>
            </a:r>
            <a:r>
              <a:rPr lang="en-US" altLang="zh-TW" sz="2800" dirty="0" err="1">
                <a:solidFill>
                  <a:srgbClr val="00B050"/>
                </a:solidFill>
              </a:rPr>
              <a:t>dump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FF00"/>
                </a:solidFill>
              </a:rPr>
              <a:t>-S </a:t>
            </a:r>
            <a:r>
              <a:rPr lang="en-US" altLang="zh-TW" sz="2800" dirty="0" err="1"/>
              <a:t>helloCTFer</a:t>
            </a:r>
            <a:endParaRPr lang="zh-TW" altLang="en-US" sz="2800" dirty="0"/>
          </a:p>
          <a:p>
            <a:r>
              <a:rPr lang="zh-TW" altLang="en-US" dirty="0" smtClean="0"/>
              <a:t>注意編譯時要加</a:t>
            </a:r>
            <a:r>
              <a:rPr lang="en-US" altLang="zh-TW" dirty="0" err="1" smtClean="0"/>
              <a:t>gcc</a:t>
            </a:r>
            <a:r>
              <a:rPr lang="en-US" altLang="zh-TW" dirty="0" smtClean="0"/>
              <a:t> </a:t>
            </a:r>
            <a:r>
              <a:rPr lang="en-US" altLang="zh-TW" dirty="0" err="1"/>
              <a:t>helloCTFer.c</a:t>
            </a:r>
            <a:r>
              <a:rPr lang="en-US" altLang="zh-TW" dirty="0"/>
              <a:t> -o </a:t>
            </a:r>
            <a:r>
              <a:rPr lang="en-US" altLang="zh-TW" dirty="0" err="1"/>
              <a:t>helloCTFer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-g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82702" y="736026"/>
            <a:ext cx="4961298" cy="3170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("Hello </a:t>
            </a:r>
            <a:r>
              <a:rPr lang="en-US" altLang="zh-TW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CTFer</a:t>
            </a:r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\n");</a:t>
            </a:r>
          </a:p>
          <a:p>
            <a:r>
              <a:rPr lang="en-US" altLang="zh-TW" sz="1200" dirty="0"/>
              <a:t> 5a9:	83 </a:t>
            </a:r>
            <a:r>
              <a:rPr lang="en-US" altLang="zh-TW" sz="1200" dirty="0" err="1"/>
              <a:t>ec</a:t>
            </a:r>
            <a:r>
              <a:rPr lang="en-US" altLang="zh-TW" sz="1200" dirty="0"/>
              <a:t> 0c             	sub    $0xc,%esp</a:t>
            </a:r>
          </a:p>
          <a:p>
            <a:r>
              <a:rPr lang="en-US" altLang="zh-TW" sz="1200" dirty="0"/>
              <a:t> 5ac:	8d 90 50 e6 </a:t>
            </a:r>
            <a:r>
              <a:rPr lang="en-US" altLang="zh-TW" sz="1200" dirty="0" err="1"/>
              <a:t>ff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ff</a:t>
            </a:r>
            <a:r>
              <a:rPr lang="en-US" altLang="zh-TW" sz="1200" dirty="0"/>
              <a:t>    	lea    -0x19b0(%</a:t>
            </a:r>
            <a:r>
              <a:rPr lang="en-US" altLang="zh-TW" sz="1200" dirty="0" err="1"/>
              <a:t>eax</a:t>
            </a:r>
            <a:r>
              <a:rPr lang="en-US" altLang="zh-TW" sz="1200" dirty="0"/>
              <a:t>),%</a:t>
            </a:r>
            <a:r>
              <a:rPr lang="en-US" altLang="zh-TW" sz="1200" dirty="0" err="1"/>
              <a:t>edx</a:t>
            </a:r>
            <a:endParaRPr lang="en-US" altLang="zh-TW" sz="1200" dirty="0"/>
          </a:p>
          <a:p>
            <a:r>
              <a:rPr lang="en-US" altLang="zh-TW" sz="1200" dirty="0"/>
              <a:t> 5b2:	52                   	push   %</a:t>
            </a:r>
            <a:r>
              <a:rPr lang="en-US" altLang="zh-TW" sz="1200" dirty="0" err="1"/>
              <a:t>edx</a:t>
            </a:r>
            <a:endParaRPr lang="en-US" altLang="zh-TW" sz="1200" dirty="0"/>
          </a:p>
          <a:p>
            <a:r>
              <a:rPr lang="en-US" altLang="zh-TW" sz="1200" dirty="0"/>
              <a:t> 5b3:	89 c3                	</a:t>
            </a:r>
            <a:r>
              <a:rPr lang="en-US" altLang="zh-TW" sz="1200" dirty="0" err="1"/>
              <a:t>mov</a:t>
            </a:r>
            <a:r>
              <a:rPr lang="en-US" altLang="zh-TW" sz="1200" dirty="0"/>
              <a:t>    %</a:t>
            </a:r>
            <a:r>
              <a:rPr lang="en-US" altLang="zh-TW" sz="1200" dirty="0" err="1"/>
              <a:t>eax</a:t>
            </a:r>
            <a:r>
              <a:rPr lang="en-US" altLang="zh-TW" sz="1200" dirty="0"/>
              <a:t>,%</a:t>
            </a:r>
            <a:r>
              <a:rPr lang="en-US" altLang="zh-TW" sz="1200" dirty="0" err="1"/>
              <a:t>ebx</a:t>
            </a:r>
            <a:endParaRPr lang="en-US" altLang="zh-TW" sz="1200" dirty="0"/>
          </a:p>
          <a:p>
            <a:r>
              <a:rPr lang="en-US" altLang="zh-TW" sz="1200" dirty="0"/>
              <a:t> 5b5:	e8 36 </a:t>
            </a:r>
            <a:r>
              <a:rPr lang="en-US" altLang="zh-TW" sz="1200" dirty="0" err="1"/>
              <a:t>fe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ff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ff</a:t>
            </a:r>
            <a:r>
              <a:rPr lang="en-US" altLang="zh-TW" sz="1200" dirty="0"/>
              <a:t>       	call   3f0 &lt;</a:t>
            </a:r>
            <a:r>
              <a:rPr lang="en-US" altLang="zh-TW" sz="1200" dirty="0" err="1"/>
              <a:t>puts@plt</a:t>
            </a:r>
            <a:r>
              <a:rPr lang="en-US" altLang="zh-TW" sz="1200" dirty="0"/>
              <a:t>&gt;</a:t>
            </a:r>
          </a:p>
          <a:p>
            <a:r>
              <a:rPr lang="en-US" altLang="zh-TW" sz="1200" dirty="0"/>
              <a:t> 5ba:	83 c4 10             	add    $0x10,%esp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return 0;</a:t>
            </a:r>
          </a:p>
          <a:p>
            <a:r>
              <a:rPr lang="en-US" altLang="zh-TW" sz="1200" dirty="0"/>
              <a:t> 5bd:	b8 00 00 00 00       	</a:t>
            </a:r>
            <a:r>
              <a:rPr lang="en-US" altLang="zh-TW" sz="1200" dirty="0" err="1"/>
              <a:t>mov</a:t>
            </a:r>
            <a:r>
              <a:rPr lang="en-US" altLang="zh-TW" sz="1200" dirty="0"/>
              <a:t>    $0x0,%eax</a:t>
            </a:r>
          </a:p>
          <a:p>
            <a:r>
              <a:rPr lang="en-US" altLang="zh-TW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  <a:p>
            <a:r>
              <a:rPr lang="en-US" altLang="zh-TW" sz="1200" dirty="0"/>
              <a:t> 5c2:	8d 65 f8             	lea    -0x8(%</a:t>
            </a:r>
            <a:r>
              <a:rPr lang="en-US" altLang="zh-TW" sz="1200" dirty="0" err="1"/>
              <a:t>ebp</a:t>
            </a:r>
            <a:r>
              <a:rPr lang="en-US" altLang="zh-TW" sz="1200" dirty="0"/>
              <a:t>),%</a:t>
            </a:r>
            <a:r>
              <a:rPr lang="en-US" altLang="zh-TW" sz="1200" dirty="0" err="1"/>
              <a:t>esp</a:t>
            </a:r>
            <a:endParaRPr lang="en-US" altLang="zh-TW" sz="1200" dirty="0"/>
          </a:p>
          <a:p>
            <a:r>
              <a:rPr lang="en-US" altLang="zh-TW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5c5:	59                   	pop    %</a:t>
            </a:r>
            <a:r>
              <a:rPr lang="en-US" altLang="zh-TW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endParaRPr lang="en-US" altLang="zh-TW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5c6:	5b                   	pop    %</a:t>
            </a:r>
            <a:r>
              <a:rPr lang="en-US" altLang="zh-TW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5c7:	5d                   	pop    %</a:t>
            </a:r>
            <a:r>
              <a:rPr lang="en-US" altLang="zh-TW" sz="1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dirty="0"/>
              <a:t> 5c8:	8d 61 fc             	lea    -0x4(%</a:t>
            </a:r>
            <a:r>
              <a:rPr lang="en-US" altLang="zh-TW" sz="1200" dirty="0" err="1"/>
              <a:t>ecx</a:t>
            </a:r>
            <a:r>
              <a:rPr lang="en-US" altLang="zh-TW" sz="1200" dirty="0"/>
              <a:t>),%</a:t>
            </a:r>
            <a:r>
              <a:rPr lang="en-US" altLang="zh-TW" sz="1200" dirty="0" err="1"/>
              <a:t>esp</a:t>
            </a:r>
            <a:endParaRPr lang="en-US" altLang="zh-TW" sz="1200" dirty="0"/>
          </a:p>
          <a:p>
            <a:r>
              <a:rPr lang="en-US" altLang="zh-TW" sz="1200" dirty="0"/>
              <a:t> 5cb:	c3                   	ret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8413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4350" y="1292225"/>
            <a:ext cx="7886700" cy="4349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/>
              <a:t>Jump to label L1 if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unsigned </a:t>
            </a:r>
            <a:r>
              <a:rPr lang="en-US" altLang="zh-TW" dirty="0"/>
              <a:t>EAX is less than or equal to Val1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80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下列任務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25700" y="2000935"/>
            <a:ext cx="27051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 err="1"/>
              <a:t>cmp</a:t>
            </a:r>
            <a:r>
              <a:rPr lang="en-US" altLang="zh-TW" sz="3600" dirty="0"/>
              <a:t> </a:t>
            </a:r>
            <a:r>
              <a:rPr lang="en-US" altLang="zh-TW" sz="3600" dirty="0" smtClean="0"/>
              <a:t>eax,Val1</a:t>
            </a:r>
            <a:endParaRPr lang="en-US" altLang="zh-TW" sz="3600" dirty="0"/>
          </a:p>
          <a:p>
            <a:r>
              <a:rPr lang="zh-TW" altLang="en-US" sz="3600" u="sng" dirty="0" smtClean="0">
                <a:solidFill>
                  <a:srgbClr val="FF0000"/>
                </a:solidFill>
              </a:rPr>
              <a:t>     </a:t>
            </a:r>
            <a:r>
              <a:rPr lang="en-US" altLang="zh-TW" sz="3600" dirty="0" smtClean="0"/>
              <a:t>L1</a:t>
            </a:r>
            <a:endParaRPr lang="zh-TW" altLang="en-US" sz="3600" dirty="0"/>
          </a:p>
        </p:txBody>
      </p:sp>
      <p:sp>
        <p:nvSpPr>
          <p:cNvPr id="8" name="矩形 7"/>
          <p:cNvSpPr/>
          <p:nvPr/>
        </p:nvSpPr>
        <p:spPr>
          <a:xfrm>
            <a:off x="215900" y="3622189"/>
            <a:ext cx="87503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dirty="0"/>
              <a:t>Jump to label L1 if 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signed</a:t>
            </a:r>
            <a:r>
              <a:rPr lang="en-US" altLang="zh-TW" sz="2800" dirty="0"/>
              <a:t> EAX is less than or equal to Val1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2425700" y="4496088"/>
            <a:ext cx="27051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 err="1"/>
              <a:t>cmp</a:t>
            </a:r>
            <a:r>
              <a:rPr lang="en-US" altLang="zh-TW" sz="3600" dirty="0"/>
              <a:t> </a:t>
            </a:r>
            <a:r>
              <a:rPr lang="en-US" altLang="zh-TW" sz="3600" dirty="0" smtClean="0"/>
              <a:t>eax,Val1</a:t>
            </a:r>
            <a:endParaRPr lang="en-US" altLang="zh-TW" sz="3600" dirty="0"/>
          </a:p>
          <a:p>
            <a:r>
              <a:rPr lang="zh-TW" altLang="en-US" sz="3600" u="sng" dirty="0" smtClean="0">
                <a:solidFill>
                  <a:srgbClr val="FF0000"/>
                </a:solidFill>
              </a:rPr>
              <a:t>     </a:t>
            </a:r>
            <a:r>
              <a:rPr lang="en-US" altLang="zh-TW" sz="3600" dirty="0" smtClean="0"/>
              <a:t>L1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717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Block-Structured IF Statements</a:t>
            </a:r>
          </a:p>
        </p:txBody>
      </p:sp>
      <p:sp>
        <p:nvSpPr>
          <p:cNvPr id="7" name="矩形 6"/>
          <p:cNvSpPr/>
          <p:nvPr/>
        </p:nvSpPr>
        <p:spPr>
          <a:xfrm>
            <a:off x="977900" y="2485936"/>
            <a:ext cx="2921000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/>
              <a:t>if( op1 == op2 )</a:t>
            </a:r>
          </a:p>
          <a:p>
            <a:pPr lvl="1"/>
            <a:r>
              <a:rPr lang="en-US" altLang="zh-TW" sz="3200" dirty="0"/>
              <a:t>X = 1;</a:t>
            </a:r>
          </a:p>
          <a:p>
            <a:r>
              <a:rPr lang="en-US" altLang="zh-TW" sz="3200" dirty="0"/>
              <a:t>else</a:t>
            </a:r>
          </a:p>
          <a:p>
            <a:pPr lvl="1"/>
            <a:r>
              <a:rPr lang="en-US" altLang="zh-TW" sz="3200" dirty="0"/>
              <a:t>X = 2;</a:t>
            </a:r>
            <a:endParaRPr lang="zh-TW" altLang="en-US" sz="3200" dirty="0"/>
          </a:p>
        </p:txBody>
      </p:sp>
      <p:sp>
        <p:nvSpPr>
          <p:cNvPr id="8" name="向右箭號 7"/>
          <p:cNvSpPr/>
          <p:nvPr/>
        </p:nvSpPr>
        <p:spPr>
          <a:xfrm>
            <a:off x="4051300" y="3251200"/>
            <a:ext cx="52070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946650" y="2411869"/>
            <a:ext cx="2540000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zh-TW" sz="2400" dirty="0" err="1"/>
              <a:t>mov</a:t>
            </a:r>
            <a:r>
              <a:rPr lang="en-US" altLang="zh-TW" sz="2400" dirty="0"/>
              <a:t> eax,op1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eax,op2</a:t>
            </a:r>
          </a:p>
          <a:p>
            <a:pPr lvl="1"/>
            <a:r>
              <a:rPr lang="en-US" altLang="zh-TW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jne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L1</a:t>
            </a:r>
          </a:p>
          <a:p>
            <a:pPr lvl="1"/>
            <a:r>
              <a:rPr lang="en-US" altLang="zh-TW" sz="2400" dirty="0" err="1"/>
              <a:t>mov</a:t>
            </a:r>
            <a:r>
              <a:rPr lang="en-US" altLang="zh-TW" sz="2400" dirty="0"/>
              <a:t> X,1</a:t>
            </a:r>
          </a:p>
          <a:p>
            <a:pPr lvl="1"/>
            <a:r>
              <a:rPr lang="en-US" altLang="zh-TW" sz="2400" dirty="0" err="1"/>
              <a:t>jmp</a:t>
            </a:r>
            <a:r>
              <a:rPr lang="en-US" altLang="zh-TW" sz="2400" dirty="0"/>
              <a:t> L2</a:t>
            </a:r>
          </a:p>
          <a:p>
            <a:r>
              <a:rPr lang="en-US" altLang="zh-TW" sz="2400" dirty="0"/>
              <a:t>L1: </a:t>
            </a:r>
            <a:r>
              <a:rPr lang="en-US" altLang="zh-TW" sz="2400" dirty="0" err="1"/>
              <a:t>mov</a:t>
            </a:r>
            <a:r>
              <a:rPr lang="en-US" altLang="zh-TW" sz="2400" dirty="0"/>
              <a:t> X,2</a:t>
            </a:r>
          </a:p>
          <a:p>
            <a:r>
              <a:rPr lang="en-US" altLang="zh-TW" sz="2400" dirty="0"/>
              <a:t>L2: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977900" y="1736457"/>
            <a:ext cx="103265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語言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55092" y="1797724"/>
            <a:ext cx="1415772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09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77900" y="2485936"/>
            <a:ext cx="2921000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/>
              <a:t>if( </a:t>
            </a:r>
            <a:r>
              <a:rPr lang="en-US" altLang="zh-TW" sz="3200" dirty="0" err="1"/>
              <a:t>ebx</a:t>
            </a:r>
            <a:r>
              <a:rPr lang="en-US" altLang="zh-TW" sz="3200" dirty="0"/>
              <a:t> &lt;= </a:t>
            </a:r>
            <a:r>
              <a:rPr lang="en-US" altLang="zh-TW" sz="3200" dirty="0" err="1"/>
              <a:t>ecx</a:t>
            </a:r>
            <a:r>
              <a:rPr lang="en-US" altLang="zh-TW" sz="3200" dirty="0"/>
              <a:t> )</a:t>
            </a:r>
          </a:p>
          <a:p>
            <a:r>
              <a:rPr lang="en-US" altLang="zh-TW" sz="3200" dirty="0"/>
              <a:t>{</a:t>
            </a:r>
          </a:p>
          <a:p>
            <a:pPr lvl="1"/>
            <a:r>
              <a:rPr lang="en-US" altLang="zh-TW" sz="3200" dirty="0" err="1"/>
              <a:t>eax</a:t>
            </a:r>
            <a:r>
              <a:rPr lang="en-US" altLang="zh-TW" sz="3200" dirty="0"/>
              <a:t> = 5;</a:t>
            </a:r>
          </a:p>
          <a:p>
            <a:pPr lvl="1"/>
            <a:r>
              <a:rPr lang="en-US" altLang="zh-TW" sz="3200" dirty="0" err="1"/>
              <a:t>edx</a:t>
            </a:r>
            <a:r>
              <a:rPr lang="en-US" altLang="zh-TW" sz="3200" dirty="0"/>
              <a:t> = 6;</a:t>
            </a:r>
          </a:p>
          <a:p>
            <a:r>
              <a:rPr lang="en-US" altLang="zh-TW" sz="3200" dirty="0"/>
              <a:t>}</a:t>
            </a:r>
            <a:endParaRPr lang="zh-TW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1014770" y="1736457"/>
            <a:ext cx="958917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Ex_if1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05785" y="1736457"/>
            <a:ext cx="958917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Ex_if2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371600" cy="733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FFFF00"/>
                </a:solidFill>
              </a:rPr>
              <a:t>Exercise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71600" y="0"/>
            <a:ext cx="7772400" cy="7334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完成下列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程式的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80064" y="2322325"/>
            <a:ext cx="2706586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a-DK" altLang="zh-TW" sz="2800" dirty="0"/>
              <a:t>if( var1 &lt;= var2 )</a:t>
            </a:r>
          </a:p>
          <a:p>
            <a:pPr lvl="1"/>
            <a:r>
              <a:rPr lang="da-DK" altLang="zh-TW" sz="2800" dirty="0"/>
              <a:t>var3 = 10;</a:t>
            </a:r>
          </a:p>
          <a:p>
            <a:r>
              <a:rPr lang="da-DK" altLang="zh-TW" sz="2800" dirty="0"/>
              <a:t>else</a:t>
            </a:r>
          </a:p>
          <a:p>
            <a:r>
              <a:rPr lang="da-DK" altLang="zh-TW" sz="2800" dirty="0"/>
              <a:t>{</a:t>
            </a:r>
          </a:p>
          <a:p>
            <a:pPr lvl="1"/>
            <a:r>
              <a:rPr lang="da-DK" altLang="zh-TW" sz="2800" dirty="0"/>
              <a:t>var3 = 6;</a:t>
            </a:r>
          </a:p>
          <a:p>
            <a:pPr lvl="1"/>
            <a:r>
              <a:rPr lang="da-DK" altLang="zh-TW" sz="2800" dirty="0"/>
              <a:t>var4 = 7;</a:t>
            </a:r>
          </a:p>
          <a:p>
            <a:r>
              <a:rPr lang="da-DK" altLang="zh-TW" sz="2800" dirty="0"/>
              <a:t>}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98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83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Block-Structured IF Statements</a:t>
            </a:r>
          </a:p>
        </p:txBody>
      </p:sp>
      <p:sp>
        <p:nvSpPr>
          <p:cNvPr id="7" name="矩形 6"/>
          <p:cNvSpPr/>
          <p:nvPr/>
        </p:nvSpPr>
        <p:spPr>
          <a:xfrm>
            <a:off x="1496873" y="1307192"/>
            <a:ext cx="4038600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/>
              <a:t>if (al &gt; </a:t>
            </a:r>
            <a:r>
              <a:rPr lang="en-US" altLang="zh-TW" sz="3200" dirty="0" err="1"/>
              <a:t>bl</a:t>
            </a:r>
            <a:r>
              <a:rPr lang="en-US" altLang="zh-TW" sz="3200" dirty="0"/>
              <a:t>) AND (</a:t>
            </a:r>
            <a:r>
              <a:rPr lang="en-US" altLang="zh-TW" sz="3200" dirty="0" err="1"/>
              <a:t>bl</a:t>
            </a:r>
            <a:r>
              <a:rPr lang="en-US" altLang="zh-TW" sz="3200" dirty="0"/>
              <a:t> &gt; cl)</a:t>
            </a:r>
          </a:p>
          <a:p>
            <a:pPr lvl="1"/>
            <a:r>
              <a:rPr lang="en-US" altLang="zh-TW" sz="3200" dirty="0"/>
              <a:t>X = 1;</a:t>
            </a:r>
            <a:endParaRPr lang="zh-TW" altLang="en-US" sz="3200" dirty="0"/>
          </a:p>
        </p:txBody>
      </p:sp>
      <p:sp>
        <p:nvSpPr>
          <p:cNvPr id="8" name="向右箭號 7"/>
          <p:cNvSpPr/>
          <p:nvPr/>
        </p:nvSpPr>
        <p:spPr>
          <a:xfrm>
            <a:off x="127000" y="3812520"/>
            <a:ext cx="52070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27000" y="1489481"/>
            <a:ext cx="103265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語言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7000" y="2776889"/>
            <a:ext cx="1415772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3947" y="2755781"/>
            <a:ext cx="2300036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zh-TW" sz="2400" dirty="0" err="1"/>
              <a:t>cmp</a:t>
            </a:r>
            <a:r>
              <a:rPr lang="en-US" altLang="zh-TW" sz="2400" dirty="0"/>
              <a:t> </a:t>
            </a:r>
            <a:r>
              <a:rPr lang="en-US" altLang="zh-TW" sz="2400" dirty="0" err="1"/>
              <a:t>al,bl</a:t>
            </a:r>
            <a:r>
              <a:rPr lang="en-US" altLang="zh-TW" sz="2400" dirty="0"/>
              <a:t> 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ja </a:t>
            </a:r>
            <a:r>
              <a:rPr lang="en-US" altLang="zh-TW" sz="2400" dirty="0"/>
              <a:t>L1</a:t>
            </a:r>
          </a:p>
          <a:p>
            <a:pPr lvl="1"/>
            <a:r>
              <a:rPr lang="en-US" altLang="zh-TW" sz="2400" dirty="0" err="1"/>
              <a:t>jmp</a:t>
            </a:r>
            <a:r>
              <a:rPr lang="en-US" altLang="zh-TW" sz="2400" dirty="0"/>
              <a:t> next</a:t>
            </a:r>
          </a:p>
          <a:p>
            <a:r>
              <a:rPr lang="en-US" altLang="zh-TW" sz="2400" dirty="0"/>
              <a:t>L1:</a:t>
            </a:r>
          </a:p>
          <a:p>
            <a:pPr lvl="1"/>
            <a:r>
              <a:rPr lang="en-US" altLang="zh-TW" sz="2400" dirty="0" err="1"/>
              <a:t>cmp</a:t>
            </a:r>
            <a:r>
              <a:rPr lang="en-US" altLang="zh-TW" sz="2400" dirty="0"/>
              <a:t> </a:t>
            </a:r>
            <a:r>
              <a:rPr lang="en-US" altLang="zh-TW" sz="2400" dirty="0" err="1"/>
              <a:t>bl,cl</a:t>
            </a:r>
            <a:r>
              <a:rPr lang="en-US" altLang="zh-TW" sz="2400" dirty="0"/>
              <a:t> 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ja </a:t>
            </a:r>
            <a:r>
              <a:rPr lang="en-US" altLang="zh-TW" sz="2400" dirty="0"/>
              <a:t>L2</a:t>
            </a:r>
          </a:p>
          <a:p>
            <a:pPr lvl="1"/>
            <a:r>
              <a:rPr lang="en-US" altLang="zh-TW" sz="2400" dirty="0" err="1"/>
              <a:t>jmp</a:t>
            </a:r>
            <a:r>
              <a:rPr lang="en-US" altLang="zh-TW" sz="2400" dirty="0"/>
              <a:t> next</a:t>
            </a:r>
          </a:p>
          <a:p>
            <a:r>
              <a:rPr lang="en-US" altLang="zh-TW" sz="2400" dirty="0"/>
              <a:t>L2: </a:t>
            </a:r>
            <a:endParaRPr lang="en-US" altLang="zh-TW" sz="2400" dirty="0" smtClean="0"/>
          </a:p>
          <a:p>
            <a:pPr lvl="1"/>
            <a:r>
              <a:rPr lang="en-US" altLang="zh-TW" sz="2400" dirty="0" err="1" smtClean="0"/>
              <a:t>mov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X,1 </a:t>
            </a:r>
            <a:endParaRPr lang="en-US" altLang="zh-TW" sz="2400" dirty="0" smtClean="0"/>
          </a:p>
          <a:p>
            <a:r>
              <a:rPr lang="en-US" altLang="zh-TW" sz="2400" dirty="0" smtClean="0"/>
              <a:t>next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535473" y="3046553"/>
            <a:ext cx="2496330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zh-TW" sz="3200" dirty="0" err="1"/>
              <a:t>cmp</a:t>
            </a:r>
            <a:r>
              <a:rPr lang="en-US" altLang="zh-TW" sz="3200" dirty="0"/>
              <a:t> </a:t>
            </a:r>
            <a:r>
              <a:rPr lang="en-US" altLang="zh-TW" sz="3200" dirty="0" err="1"/>
              <a:t>al,bl</a:t>
            </a:r>
            <a:r>
              <a:rPr lang="en-US" altLang="zh-TW" sz="3200" dirty="0"/>
              <a:t> </a:t>
            </a:r>
            <a:endParaRPr lang="en-US" altLang="zh-TW" sz="3200" dirty="0" smtClean="0"/>
          </a:p>
          <a:p>
            <a:pPr lvl="1"/>
            <a:r>
              <a:rPr lang="en-US" altLang="zh-TW" sz="3200" dirty="0" err="1" smtClean="0"/>
              <a:t>jbe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next </a:t>
            </a:r>
          </a:p>
          <a:p>
            <a:pPr lvl="1"/>
            <a:r>
              <a:rPr lang="en-US" altLang="zh-TW" sz="3200" dirty="0" err="1"/>
              <a:t>cmp</a:t>
            </a:r>
            <a:r>
              <a:rPr lang="en-US" altLang="zh-TW" sz="3200" dirty="0"/>
              <a:t> </a:t>
            </a:r>
            <a:r>
              <a:rPr lang="en-US" altLang="zh-TW" sz="3200" dirty="0" err="1"/>
              <a:t>bl,cl</a:t>
            </a:r>
            <a:r>
              <a:rPr lang="en-US" altLang="zh-TW" sz="3200" dirty="0"/>
              <a:t> </a:t>
            </a:r>
          </a:p>
          <a:p>
            <a:pPr lvl="1"/>
            <a:r>
              <a:rPr lang="en-US" altLang="zh-TW" sz="3200" dirty="0" err="1"/>
              <a:t>jbe</a:t>
            </a:r>
            <a:r>
              <a:rPr lang="en-US" altLang="zh-TW" sz="3200" dirty="0"/>
              <a:t> next </a:t>
            </a:r>
          </a:p>
          <a:p>
            <a:pPr lvl="1"/>
            <a:r>
              <a:rPr lang="en-US" altLang="zh-TW" sz="3200" dirty="0" err="1"/>
              <a:t>mov</a:t>
            </a:r>
            <a:r>
              <a:rPr lang="en-US" altLang="zh-TW" sz="3200" dirty="0"/>
              <a:t> X,1 </a:t>
            </a:r>
          </a:p>
          <a:p>
            <a:r>
              <a:rPr lang="en-US" altLang="zh-TW" sz="3200" dirty="0"/>
              <a:t>next: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4521904" y="4014193"/>
            <a:ext cx="725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  <a:endParaRPr lang="zh-TW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27000" y="2565896"/>
            <a:ext cx="8692092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97136" y="6513513"/>
            <a:ext cx="3936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捷徑估算</a:t>
            </a:r>
            <a:r>
              <a:rPr lang="en-US" altLang="zh-TW" dirty="0"/>
              <a:t>(short-circuit evaluation) </a:t>
            </a:r>
            <a:r>
              <a:rPr lang="zh-TW" altLang="en-US" dirty="0" smtClean="0"/>
              <a:t>方式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383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Block-Structured IF Statements</a:t>
            </a:r>
          </a:p>
        </p:txBody>
      </p:sp>
      <p:sp>
        <p:nvSpPr>
          <p:cNvPr id="7" name="矩形 6"/>
          <p:cNvSpPr/>
          <p:nvPr/>
        </p:nvSpPr>
        <p:spPr>
          <a:xfrm>
            <a:off x="1496873" y="1307192"/>
            <a:ext cx="4038600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/>
              <a:t>if (al &gt; </a:t>
            </a:r>
            <a:r>
              <a:rPr lang="en-US" altLang="zh-TW" sz="3200" dirty="0" err="1"/>
              <a:t>bl</a:t>
            </a:r>
            <a:r>
              <a:rPr lang="en-US" altLang="zh-TW" sz="3200" dirty="0"/>
              <a:t>) OR (</a:t>
            </a:r>
            <a:r>
              <a:rPr lang="en-US" altLang="zh-TW" sz="3200" dirty="0" err="1"/>
              <a:t>bl</a:t>
            </a:r>
            <a:r>
              <a:rPr lang="en-US" altLang="zh-TW" sz="3200" dirty="0"/>
              <a:t> &gt; cl)</a:t>
            </a:r>
          </a:p>
          <a:p>
            <a:pPr lvl="1"/>
            <a:r>
              <a:rPr lang="en-US" altLang="zh-TW" sz="3200" dirty="0"/>
              <a:t>X = 1;</a:t>
            </a:r>
            <a:endParaRPr lang="zh-TW" altLang="en-US" sz="3200" dirty="0"/>
          </a:p>
        </p:txBody>
      </p:sp>
      <p:sp>
        <p:nvSpPr>
          <p:cNvPr id="8" name="向右箭號 7"/>
          <p:cNvSpPr/>
          <p:nvPr/>
        </p:nvSpPr>
        <p:spPr>
          <a:xfrm>
            <a:off x="127000" y="3812520"/>
            <a:ext cx="52070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27000" y="1489481"/>
            <a:ext cx="103265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語言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7000" y="2776889"/>
            <a:ext cx="1415772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27000" y="2565896"/>
            <a:ext cx="8692092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012645" y="3238554"/>
            <a:ext cx="4121455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zh-TW" sz="3200" dirty="0" err="1"/>
              <a:t>cmp</a:t>
            </a:r>
            <a:r>
              <a:rPr lang="en-US" altLang="zh-TW" sz="3200" dirty="0"/>
              <a:t> </a:t>
            </a:r>
            <a:r>
              <a:rPr lang="en-US" altLang="zh-TW" sz="3200" dirty="0" err="1"/>
              <a:t>al,bl</a:t>
            </a:r>
            <a:r>
              <a:rPr lang="en-US" altLang="zh-TW" sz="3200" dirty="0"/>
              <a:t> </a:t>
            </a:r>
          </a:p>
          <a:p>
            <a:pPr lvl="1"/>
            <a:r>
              <a:rPr lang="en-US" altLang="zh-TW" sz="3200" dirty="0"/>
              <a:t>ja L1 </a:t>
            </a:r>
          </a:p>
          <a:p>
            <a:pPr lvl="1"/>
            <a:r>
              <a:rPr lang="en-US" altLang="zh-TW" sz="3200" dirty="0" err="1"/>
              <a:t>cmp</a:t>
            </a:r>
            <a:r>
              <a:rPr lang="en-US" altLang="zh-TW" sz="3200" dirty="0"/>
              <a:t> </a:t>
            </a:r>
            <a:r>
              <a:rPr lang="en-US" altLang="zh-TW" sz="3200" dirty="0" err="1"/>
              <a:t>bl,cl</a:t>
            </a:r>
            <a:r>
              <a:rPr lang="en-US" altLang="zh-TW" sz="3200" dirty="0"/>
              <a:t> </a:t>
            </a:r>
          </a:p>
          <a:p>
            <a:pPr lvl="1"/>
            <a:r>
              <a:rPr lang="en-US" altLang="zh-TW" sz="3200" dirty="0" err="1"/>
              <a:t>jbe</a:t>
            </a:r>
            <a:r>
              <a:rPr lang="en-US" altLang="zh-TW" sz="3200" dirty="0"/>
              <a:t> next 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statement</a:t>
            </a:r>
          </a:p>
          <a:p>
            <a:r>
              <a:rPr lang="en-US" altLang="zh-TW" sz="3200" dirty="0"/>
              <a:t>L1: </a:t>
            </a:r>
            <a:r>
              <a:rPr lang="en-US" altLang="zh-TW" sz="3200" dirty="0" err="1"/>
              <a:t>mov</a:t>
            </a:r>
            <a:r>
              <a:rPr lang="en-US" altLang="zh-TW" sz="3200" dirty="0"/>
              <a:t> X,1 </a:t>
            </a:r>
          </a:p>
          <a:p>
            <a:r>
              <a:rPr lang="en-US" altLang="zh-TW" sz="3200" dirty="0"/>
              <a:t>next: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862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117600"/>
          </a:xfrm>
          <a:prstGeom prst="wedgeRectCallou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WHILE Loops</a:t>
            </a:r>
          </a:p>
        </p:txBody>
      </p:sp>
      <p:sp>
        <p:nvSpPr>
          <p:cNvPr id="7" name="矩形 6"/>
          <p:cNvSpPr/>
          <p:nvPr/>
        </p:nvSpPr>
        <p:spPr>
          <a:xfrm>
            <a:off x="1496873" y="1307192"/>
            <a:ext cx="4038600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dirty="0"/>
              <a:t>while( </a:t>
            </a:r>
            <a:r>
              <a:rPr lang="en-US" altLang="zh-TW" sz="3200" dirty="0" err="1"/>
              <a:t>eax</a:t>
            </a:r>
            <a:r>
              <a:rPr lang="en-US" altLang="zh-TW" sz="3200" dirty="0"/>
              <a:t> &lt; </a:t>
            </a:r>
            <a:r>
              <a:rPr lang="en-US" altLang="zh-TW" sz="3200" dirty="0" err="1"/>
              <a:t>ebx</a:t>
            </a:r>
            <a:r>
              <a:rPr lang="en-US" altLang="zh-TW" sz="3200" dirty="0"/>
              <a:t>)</a:t>
            </a:r>
          </a:p>
          <a:p>
            <a:pPr lvl="1"/>
            <a:r>
              <a:rPr lang="en-US" altLang="zh-TW" sz="3200" dirty="0" err="1"/>
              <a:t>eax</a:t>
            </a:r>
            <a:r>
              <a:rPr lang="en-US" altLang="zh-TW" sz="3200" dirty="0"/>
              <a:t> = </a:t>
            </a:r>
            <a:r>
              <a:rPr lang="en-US" altLang="zh-TW" sz="3200" dirty="0" err="1"/>
              <a:t>eax</a:t>
            </a:r>
            <a:r>
              <a:rPr lang="en-US" altLang="zh-TW" sz="3200" dirty="0"/>
              <a:t> + 1;</a:t>
            </a:r>
            <a:endParaRPr lang="zh-TW" altLang="en-US" sz="3200" dirty="0"/>
          </a:p>
        </p:txBody>
      </p:sp>
      <p:sp>
        <p:nvSpPr>
          <p:cNvPr id="8" name="向右箭號 7"/>
          <p:cNvSpPr/>
          <p:nvPr/>
        </p:nvSpPr>
        <p:spPr>
          <a:xfrm>
            <a:off x="1159655" y="3603874"/>
            <a:ext cx="52070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27000" y="1489481"/>
            <a:ext cx="1032655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語言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7000" y="2776889"/>
            <a:ext cx="1415772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27000" y="2565896"/>
            <a:ext cx="8692092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885950" y="3491925"/>
            <a:ext cx="4572000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dirty="0" err="1" smtClean="0"/>
              <a:t>cmp</a:t>
            </a:r>
            <a:r>
              <a:rPr lang="en-US" altLang="zh-TW" sz="3200" dirty="0" smtClean="0"/>
              <a:t> </a:t>
            </a:r>
            <a:r>
              <a:rPr lang="en-US" altLang="zh-TW" sz="3200" dirty="0" err="1"/>
              <a:t>eax,ebx</a:t>
            </a:r>
            <a:r>
              <a:rPr lang="en-US" altLang="zh-TW" sz="3200" dirty="0"/>
              <a:t> </a:t>
            </a:r>
            <a:endParaRPr lang="en-US" altLang="zh-TW" sz="3200" dirty="0" smtClean="0"/>
          </a:p>
          <a:p>
            <a:pPr lvl="2"/>
            <a:r>
              <a:rPr lang="en-US" altLang="zh-TW" sz="3200" dirty="0" err="1" smtClean="0"/>
              <a:t>jae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next </a:t>
            </a:r>
            <a:endParaRPr lang="en-US" altLang="zh-TW" sz="3200" dirty="0" smtClean="0"/>
          </a:p>
          <a:p>
            <a:pPr lvl="2"/>
            <a:r>
              <a:rPr lang="en-US" altLang="zh-TW" sz="3200" dirty="0" err="1" smtClean="0"/>
              <a:t>inc</a:t>
            </a:r>
            <a:r>
              <a:rPr lang="en-US" altLang="zh-TW" sz="3200" dirty="0" smtClean="0"/>
              <a:t> </a:t>
            </a:r>
            <a:r>
              <a:rPr lang="en-US" altLang="zh-TW" sz="3200" dirty="0" err="1"/>
              <a:t>eax</a:t>
            </a:r>
            <a:r>
              <a:rPr lang="en-US" altLang="zh-TW" sz="3200" dirty="0"/>
              <a:t> </a:t>
            </a:r>
            <a:endParaRPr lang="en-US" altLang="zh-TW" sz="3200" dirty="0" smtClean="0"/>
          </a:p>
          <a:p>
            <a:pPr lvl="2"/>
            <a:r>
              <a:rPr lang="en-US" altLang="zh-TW" sz="3200" dirty="0" err="1" smtClean="0"/>
              <a:t>jmp</a:t>
            </a:r>
            <a:r>
              <a:rPr lang="en-US" altLang="zh-TW" sz="3200" dirty="0" smtClean="0"/>
              <a:t> 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r>
              <a:rPr lang="en-US" altLang="zh-TW" sz="3200" dirty="0"/>
              <a:t> </a:t>
            </a:r>
            <a:endParaRPr lang="en-US" altLang="zh-TW" sz="3200" dirty="0" smtClean="0"/>
          </a:p>
          <a:p>
            <a:r>
              <a:rPr lang="en-US" altLang="zh-TW" sz="3200" dirty="0" smtClean="0"/>
              <a:t>next</a:t>
            </a:r>
            <a:r>
              <a:rPr lang="en-US" altLang="zh-TW" sz="3200" dirty="0"/>
              <a:t>: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2394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308010" y="1520825"/>
            <a:ext cx="2984929" cy="413067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 marL="0" indent="0">
              <a:buNone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main(void)   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for(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=1;i&lt;=2;i++) 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{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("Cats are running, "); 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("dogs are chasing.\n");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} </a:t>
            </a:r>
          </a:p>
          <a:p>
            <a:pPr marL="0" indent="0">
              <a:buNone/>
            </a:pP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return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0;</a:t>
            </a: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1866900" cy="6858000"/>
          </a:xfrm>
          <a:prstGeom prst="wedgeRectCallout">
            <a:avLst>
              <a:gd name="adj1" fmla="val 62827"/>
              <a:gd name="adj2" fmla="val -21528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</a:t>
            </a:r>
            <a:r>
              <a:rPr lang="en-US" altLang="zh-TW" dirty="0" err="1" smtClean="0"/>
              <a:t>y_for.c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012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" y="1059255"/>
            <a:ext cx="4419600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main:</a:t>
            </a:r>
          </a:p>
          <a:p>
            <a:pPr marL="0" indent="0">
              <a:buNone/>
            </a:pPr>
            <a:r>
              <a:rPr lang="en-US" altLang="zh-TW" dirty="0"/>
              <a:t>	lea	</a:t>
            </a:r>
            <a:r>
              <a:rPr lang="en-US" altLang="zh-TW" dirty="0" err="1"/>
              <a:t>ecx</a:t>
            </a:r>
            <a:r>
              <a:rPr lang="en-US" altLang="zh-TW" dirty="0"/>
              <a:t>, 4[</a:t>
            </a:r>
            <a:r>
              <a:rPr lang="en-US" altLang="zh-TW" dirty="0" err="1"/>
              <a:t>esp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r>
              <a:rPr lang="en-US" altLang="zh-TW" dirty="0"/>
              <a:t>	and	</a:t>
            </a:r>
            <a:r>
              <a:rPr lang="en-US" altLang="zh-TW" dirty="0" err="1"/>
              <a:t>esp</a:t>
            </a:r>
            <a:r>
              <a:rPr lang="en-US" altLang="zh-TW" dirty="0"/>
              <a:t>, -16</a:t>
            </a:r>
          </a:p>
          <a:p>
            <a:pPr marL="0" indent="0">
              <a:buNone/>
            </a:pPr>
            <a:r>
              <a:rPr lang="en-US" altLang="zh-TW" dirty="0"/>
              <a:t>	push	DWORD PTR -4[</a:t>
            </a:r>
            <a:r>
              <a:rPr lang="en-US" altLang="zh-TW" dirty="0" err="1"/>
              <a:t>ecx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r>
              <a:rPr lang="en-US" altLang="zh-TW" dirty="0"/>
              <a:t>	push	</a:t>
            </a:r>
            <a:r>
              <a:rPr lang="en-US" altLang="zh-TW" dirty="0" err="1"/>
              <a:t>ebp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</a:t>
            </a:r>
            <a:r>
              <a:rPr lang="en-US" altLang="zh-TW" dirty="0" err="1"/>
              <a:t>ebp</a:t>
            </a:r>
            <a:r>
              <a:rPr lang="en-US" altLang="zh-TW" dirty="0"/>
              <a:t>, </a:t>
            </a:r>
            <a:r>
              <a:rPr lang="en-US" altLang="zh-TW" dirty="0" err="1"/>
              <a:t>esp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push	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push	</a:t>
            </a:r>
            <a:r>
              <a:rPr lang="en-US" altLang="zh-TW" dirty="0" err="1"/>
              <a:t>ecx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sub	</a:t>
            </a:r>
            <a:r>
              <a:rPr lang="en-US" altLang="zh-TW" dirty="0" err="1"/>
              <a:t>esp</a:t>
            </a:r>
            <a:r>
              <a:rPr lang="en-US" altLang="zh-TW" dirty="0"/>
              <a:t>, 16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	__x86.get_pc_thunk.bx</a:t>
            </a:r>
          </a:p>
          <a:p>
            <a:pPr marL="0" indent="0">
              <a:buNone/>
            </a:pPr>
            <a:r>
              <a:rPr lang="en-US" altLang="zh-TW" dirty="0"/>
              <a:t>	add	</a:t>
            </a:r>
            <a:r>
              <a:rPr lang="en-US" altLang="zh-TW" dirty="0" err="1"/>
              <a:t>ebx</a:t>
            </a:r>
            <a:r>
              <a:rPr lang="en-US" altLang="zh-TW" dirty="0"/>
              <a:t>, </a:t>
            </a:r>
            <a:r>
              <a:rPr lang="en-US" altLang="zh-TW" sz="1300" dirty="0"/>
              <a:t>OFFSET FLAT:_GLOBAL_OFFSET_TABLE_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-12[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jmp</a:t>
            </a:r>
            <a:r>
              <a:rPr lang="en-US" altLang="zh-TW" dirty="0"/>
              <a:t>	.</a:t>
            </a:r>
            <a:r>
              <a:rPr lang="en-US" altLang="zh-TW" dirty="0" smtClean="0"/>
              <a:t>L2</a:t>
            </a:r>
            <a:endParaRPr lang="en-US" altLang="zh-TW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706170"/>
          </a:xfrm>
          <a:prstGeom prst="wedgeRectCallout">
            <a:avLst>
              <a:gd name="adj1" fmla="val -25684"/>
              <a:gd name="adj2" fmla="val 6973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解讀關鍵組合語言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1318" y="433768"/>
            <a:ext cx="4572000" cy="61863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/>
              <a:t>.L3:</a:t>
            </a:r>
          </a:p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sub	</a:t>
            </a:r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12</a:t>
            </a:r>
          </a:p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lea	</a:t>
            </a:r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.LC0@GOTOFF[</a:t>
            </a:r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push	</a:t>
            </a:r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call	</a:t>
            </a:r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printf@PLT</a:t>
            </a:r>
            <a:endParaRPr lang="en-US" altLang="zh-TW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add	</a:t>
            </a:r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16</a:t>
            </a:r>
          </a:p>
          <a:p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sub	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12</a:t>
            </a:r>
          </a:p>
          <a:p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lea	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.LC1@GOTOFF[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push	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call	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puts@PLT</a:t>
            </a: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add	</a:t>
            </a:r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16</a:t>
            </a:r>
          </a:p>
          <a:p>
            <a:r>
              <a:rPr lang="en-US" altLang="zh-TW" dirty="0"/>
              <a:t>	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	DWORD PTR -12[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r>
              <a:rPr lang="en-US" altLang="zh-TW" dirty="0"/>
              <a:t>.L2: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-12[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2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jle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.L3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0</a:t>
            </a:r>
          </a:p>
          <a:p>
            <a:r>
              <a:rPr lang="en-US" altLang="zh-TW" dirty="0"/>
              <a:t>	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-8[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pop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pop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pop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lea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-4[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ret</a:t>
            </a:r>
          </a:p>
        </p:txBody>
      </p:sp>
      <p:sp>
        <p:nvSpPr>
          <p:cNvPr id="7" name="矩形 6"/>
          <p:cNvSpPr/>
          <p:nvPr/>
        </p:nvSpPr>
        <p:spPr>
          <a:xfrm>
            <a:off x="4317182" y="4594651"/>
            <a:ext cx="1062086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return 0;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396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93246" y="1437160"/>
            <a:ext cx="2984929" cy="4130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main(void)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for(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=1;i&lt;=2;i++)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("Cats are running, ");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("dogs are chasing.\n");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return 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0" y="0"/>
            <a:ext cx="9144000" cy="706170"/>
          </a:xfrm>
          <a:prstGeom prst="wedgeRectCallout">
            <a:avLst>
              <a:gd name="adj1" fmla="val -25684"/>
              <a:gd name="adj2" fmla="val 6973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解讀關鍵組合語言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97250" y="781388"/>
            <a:ext cx="4933950" cy="5940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000" dirty="0" smtClean="0"/>
              <a:t>               </a:t>
            </a:r>
            <a:r>
              <a:rPr lang="en-US" altLang="zh-TW" sz="2000" dirty="0" err="1" smtClean="0"/>
              <a:t>mov</a:t>
            </a:r>
            <a:r>
              <a:rPr lang="en-US" altLang="zh-TW" sz="2000" dirty="0"/>
              <a:t>	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DWORD PTR -12[</a:t>
            </a:r>
            <a:r>
              <a:rPr lang="en-US" altLang="zh-TW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en-US" altLang="zh-TW" sz="2000" dirty="0"/>
              <a:t>1</a:t>
            </a:r>
          </a:p>
          <a:p>
            <a:r>
              <a:rPr lang="en-US" altLang="zh-TW" sz="2000" dirty="0"/>
              <a:t>	</a:t>
            </a:r>
            <a:r>
              <a:rPr lang="en-US" altLang="zh-TW" sz="2000" dirty="0" err="1"/>
              <a:t>jmp</a:t>
            </a:r>
            <a:r>
              <a:rPr lang="en-US" altLang="zh-TW" sz="2000" dirty="0"/>
              <a:t>	.L2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.</a:t>
            </a:r>
            <a:r>
              <a:rPr lang="en-US" altLang="zh-TW" sz="2000" dirty="0"/>
              <a:t>L3:</a:t>
            </a:r>
          </a:p>
          <a:p>
            <a:r>
              <a:rPr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sub	</a:t>
            </a:r>
            <a:r>
              <a:rPr lang="en-US" altLang="zh-TW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12</a:t>
            </a:r>
          </a:p>
          <a:p>
            <a:r>
              <a:rPr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lea	</a:t>
            </a:r>
            <a:r>
              <a:rPr lang="en-US" altLang="zh-TW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.LC0@GOTOFF[</a:t>
            </a:r>
            <a:r>
              <a:rPr lang="en-US" altLang="zh-TW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push	</a:t>
            </a:r>
            <a:r>
              <a:rPr lang="en-US" altLang="zh-TW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call	</a:t>
            </a:r>
            <a:r>
              <a:rPr lang="en-US" altLang="zh-TW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printf@PLT</a:t>
            </a:r>
            <a:endParaRPr lang="en-US" altLang="zh-TW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add	</a:t>
            </a:r>
            <a:r>
              <a:rPr lang="en-US" altLang="zh-TW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16</a:t>
            </a:r>
          </a:p>
          <a:p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sub	</a:t>
            </a:r>
            <a:r>
              <a:rPr lang="en-US" altLang="zh-TW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12</a:t>
            </a:r>
          </a:p>
          <a:p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lea	</a:t>
            </a:r>
            <a:r>
              <a:rPr lang="en-US" altLang="zh-TW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.LC1@GOTOFF[</a:t>
            </a:r>
            <a:r>
              <a:rPr lang="en-US" altLang="zh-TW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push	</a:t>
            </a:r>
            <a:r>
              <a:rPr lang="en-US" altLang="zh-TW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call	</a:t>
            </a:r>
            <a:r>
              <a:rPr lang="en-US" altLang="zh-TW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puts@PLT</a:t>
            </a:r>
            <a:endParaRPr lang="en-US" altLang="zh-TW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add	</a:t>
            </a:r>
            <a:r>
              <a:rPr lang="en-US" altLang="zh-TW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16</a:t>
            </a:r>
          </a:p>
          <a:p>
            <a:r>
              <a:rPr lang="en-US" altLang="zh-TW" sz="2000" dirty="0"/>
              <a:t>	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	DWORD PTR -12[</a:t>
            </a:r>
            <a:r>
              <a:rPr lang="en-US" altLang="zh-TW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r>
              <a:rPr lang="en-US" altLang="zh-TW" sz="2000" dirty="0"/>
              <a:t>.L2:</a:t>
            </a:r>
          </a:p>
          <a:p>
            <a:r>
              <a:rPr lang="en-US" altLang="zh-TW" sz="2000" dirty="0"/>
              <a:t>	</a:t>
            </a:r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-12[</a:t>
            </a:r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2</a:t>
            </a:r>
          </a:p>
          <a:p>
            <a:r>
              <a:rPr lang="en-US" altLang="zh-TW" sz="2000" dirty="0"/>
              <a:t>	</a:t>
            </a:r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jle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.L3</a:t>
            </a:r>
          </a:p>
          <a:p>
            <a:r>
              <a:rPr lang="en-US" altLang="zh-TW" sz="2000" dirty="0"/>
              <a:t>	</a:t>
            </a:r>
            <a:r>
              <a:rPr lang="en-US" altLang="zh-TW" sz="2000" dirty="0" err="1"/>
              <a:t>mov</a:t>
            </a:r>
            <a:r>
              <a:rPr lang="en-US" altLang="zh-TW" sz="2000" dirty="0"/>
              <a:t>	</a:t>
            </a:r>
            <a:r>
              <a:rPr lang="en-US" altLang="zh-TW" sz="2000" dirty="0" err="1"/>
              <a:t>eax</a:t>
            </a:r>
            <a:r>
              <a:rPr lang="en-US" altLang="zh-TW" sz="2000" dirty="0"/>
              <a:t>, </a:t>
            </a:r>
            <a:r>
              <a:rPr lang="en-US" altLang="zh-TW" sz="2000" dirty="0" smtClean="0"/>
              <a:t>0</a:t>
            </a:r>
            <a:endParaRPr lang="en-US" altLang="zh-TW" sz="2000" dirty="0"/>
          </a:p>
        </p:txBody>
      </p:sp>
      <p:sp>
        <p:nvSpPr>
          <p:cNvPr id="9" name="矩形 8"/>
          <p:cNvSpPr/>
          <p:nvPr/>
        </p:nvSpPr>
        <p:spPr>
          <a:xfrm>
            <a:off x="3600400" y="782646"/>
            <a:ext cx="47000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/>
              <a:t>=1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064042" y="5626245"/>
            <a:ext cx="718466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i</a:t>
            </a:r>
            <a:r>
              <a:rPr lang="en-US" altLang="zh-TW" sz="2400" dirty="0" smtClean="0"/>
              <a:t>&lt;=2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6360315" y="1919668"/>
            <a:ext cx="285988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("Cats are running, "); 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360315" y="3502498"/>
            <a:ext cx="299004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printf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("dogs are chasing.\n");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835400" y="5065957"/>
            <a:ext cx="47442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++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300638" y="6352144"/>
            <a:ext cx="100918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return 0;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352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629" y="409832"/>
            <a:ext cx="6009246" cy="603833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#include &lt;</a:t>
            </a:r>
            <a:r>
              <a:rPr lang="en-US" altLang="zh-TW" dirty="0" err="1"/>
              <a:t>stdio.h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int</a:t>
            </a:r>
            <a:r>
              <a:rPr lang="en-US" altLang="zh-TW" dirty="0"/>
              <a:t> main(void)</a:t>
            </a:r>
          </a:p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n;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mul</a:t>
            </a:r>
            <a:r>
              <a:rPr lang="en-US" altLang="zh-TW" dirty="0"/>
              <a:t> = 1;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i</a:t>
            </a:r>
            <a:r>
              <a:rPr lang="en-US" altLang="zh-TW" dirty="0" smtClean="0"/>
              <a:t>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scanf</a:t>
            </a:r>
            <a:r>
              <a:rPr lang="en-US" altLang="zh-TW" dirty="0"/>
              <a:t>("%d", &amp;n);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i</a:t>
            </a:r>
            <a:r>
              <a:rPr lang="en-US" altLang="zh-TW" dirty="0"/>
              <a:t> = 1;</a:t>
            </a:r>
          </a:p>
          <a:p>
            <a:pPr marL="0" indent="0">
              <a:buNone/>
            </a:pPr>
            <a:r>
              <a:rPr lang="en-US" altLang="zh-TW" dirty="0"/>
              <a:t>	while(</a:t>
            </a:r>
            <a:r>
              <a:rPr lang="en-US" altLang="zh-TW" dirty="0" err="1"/>
              <a:t>i</a:t>
            </a:r>
            <a:r>
              <a:rPr lang="en-US" altLang="zh-TW" dirty="0"/>
              <a:t> &lt;= n){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/>
              <a:t>mul</a:t>
            </a:r>
            <a:r>
              <a:rPr lang="en-US" altLang="zh-TW" dirty="0"/>
              <a:t> *= </a:t>
            </a:r>
            <a:r>
              <a:rPr lang="en-US" altLang="zh-TW" dirty="0" err="1"/>
              <a:t>i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/>
              <a:t>i</a:t>
            </a:r>
            <a:r>
              <a:rPr lang="en-US" altLang="zh-TW" dirty="0"/>
              <a:t>++;</a:t>
            </a:r>
          </a:p>
          <a:p>
            <a:pPr marL="0" indent="0">
              <a:buNone/>
            </a:pPr>
            <a:r>
              <a:rPr lang="en-US" altLang="zh-TW" dirty="0"/>
              <a:t>	}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printf</a:t>
            </a:r>
            <a:r>
              <a:rPr lang="en-US" altLang="zh-TW" dirty="0"/>
              <a:t>("the result is %d\n", </a:t>
            </a:r>
            <a:r>
              <a:rPr lang="en-US" altLang="zh-TW" dirty="0" err="1"/>
              <a:t>mul</a:t>
            </a:r>
            <a:r>
              <a:rPr lang="en-US" altLang="zh-TW" dirty="0" smtClean="0"/>
              <a:t>);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return 0;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2" name="矩形圖說文字 1"/>
          <p:cNvSpPr/>
          <p:nvPr/>
        </p:nvSpPr>
        <p:spPr>
          <a:xfrm>
            <a:off x="0" y="0"/>
            <a:ext cx="1866900" cy="6858000"/>
          </a:xfrm>
          <a:prstGeom prst="wedgeRectCallout">
            <a:avLst>
              <a:gd name="adj1" fmla="val 62827"/>
              <a:gd name="adj2" fmla="val -21528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my_while.c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76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53348" y="1195115"/>
            <a:ext cx="5672562" cy="422479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00000590 &lt;main&gt;:</a:t>
            </a:r>
          </a:p>
          <a:p>
            <a:pPr marL="0" indent="0">
              <a:buNone/>
            </a:pP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#include &lt;</a:t>
            </a:r>
            <a:r>
              <a:rPr lang="en-US" altLang="zh-TW" sz="3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stdio.h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pPr marL="0" indent="0">
              <a:buNone/>
            </a:pPr>
            <a:endParaRPr lang="en-US" altLang="zh-TW" sz="3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3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main()</a:t>
            </a:r>
          </a:p>
          <a:p>
            <a:pPr marL="0" indent="0">
              <a:buNone/>
            </a:pPr>
            <a:r>
              <a:rPr lang="en-US" altLang="zh-TW" sz="3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</a:p>
          <a:p>
            <a:pPr marL="0" indent="0">
              <a:buNone/>
            </a:pPr>
            <a:r>
              <a:rPr lang="en-US" altLang="zh-TW" dirty="0"/>
              <a:t> 590:	8d 4c 24 04          	lea    </a:t>
            </a:r>
            <a:r>
              <a:rPr lang="en-US" altLang="zh-TW" dirty="0" err="1"/>
              <a:t>ecx</a:t>
            </a:r>
            <a:r>
              <a:rPr lang="en-US" altLang="zh-TW" dirty="0"/>
              <a:t>,[esp+0x4]</a:t>
            </a:r>
          </a:p>
          <a:p>
            <a:pPr marL="0" indent="0">
              <a:buNone/>
            </a:pPr>
            <a:r>
              <a:rPr lang="en-US" altLang="zh-TW" dirty="0"/>
              <a:t> 594:	83 e4 f0             	and    esp,0xfffffff0</a:t>
            </a:r>
          </a:p>
          <a:p>
            <a:pPr marL="0" indent="0">
              <a:buNone/>
            </a:pPr>
            <a:r>
              <a:rPr lang="en-US" altLang="zh-TW" dirty="0"/>
              <a:t> 597:	</a:t>
            </a:r>
            <a:r>
              <a:rPr lang="en-US" altLang="zh-TW" dirty="0" err="1"/>
              <a:t>ff</a:t>
            </a:r>
            <a:r>
              <a:rPr lang="en-US" altLang="zh-TW" dirty="0"/>
              <a:t> 71 fc             	push   DWORD PTR [ecx-0x4]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59a:	55                   	push  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59b:	89 e5                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ebp,esp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59d:	53                   	push  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59e:	51                   	push  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dirty="0"/>
              <a:t> 59f:	e8 28 00 00 00       	call   5cc &lt;__x86.get_pc_thunk.ax&gt;</a:t>
            </a:r>
          </a:p>
          <a:p>
            <a:pPr marL="0" indent="0">
              <a:buNone/>
            </a:pPr>
            <a:r>
              <a:rPr lang="en-US" altLang="zh-TW" dirty="0"/>
              <a:t> 5a4:	05 5c 1a 00 00       	add    eax,0x1a5c</a:t>
            </a:r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9144000" cy="731543"/>
          </a:xfrm>
          <a:prstGeom prst="wedgeRectCallou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/>
              <a:t>objdump</a:t>
            </a:r>
            <a:r>
              <a:rPr lang="en-US" altLang="zh-TW" sz="2800" dirty="0"/>
              <a:t> </a:t>
            </a:r>
            <a:r>
              <a:rPr lang="en-US" altLang="zh-TW" sz="28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 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 intel </a:t>
            </a:r>
            <a:r>
              <a:rPr lang="en-US" altLang="zh-TW" sz="2800" dirty="0" err="1"/>
              <a:t>helloCTFer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53348" y="2667000"/>
            <a:ext cx="697752" cy="27529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42348" y="2667000"/>
            <a:ext cx="1345452" cy="275291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77562" y="2667000"/>
            <a:ext cx="3048348" cy="275291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057900" y="4043456"/>
            <a:ext cx="1244600" cy="5080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組合語言</a:t>
            </a:r>
            <a:endParaRPr lang="zh-TW" altLang="en-US" b="1" dirty="0"/>
          </a:p>
        </p:txBody>
      </p:sp>
      <p:sp>
        <p:nvSpPr>
          <p:cNvPr id="9" name="圓角矩形 8"/>
          <p:cNvSpPr/>
          <p:nvPr/>
        </p:nvSpPr>
        <p:spPr>
          <a:xfrm>
            <a:off x="3086100" y="4175312"/>
            <a:ext cx="1244600" cy="5080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機器碼</a:t>
            </a:r>
            <a:endParaRPr lang="zh-TW" altLang="en-US" b="1" dirty="0"/>
          </a:p>
        </p:txBody>
      </p:sp>
      <p:sp>
        <p:nvSpPr>
          <p:cNvPr id="10" name="圓角矩形 9"/>
          <p:cNvSpPr/>
          <p:nvPr/>
        </p:nvSpPr>
        <p:spPr>
          <a:xfrm>
            <a:off x="413124" y="4137212"/>
            <a:ext cx="1422400" cy="508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記憶體位址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324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5470" y="950648"/>
            <a:ext cx="3267979" cy="579421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lea</a:t>
            </a:r>
            <a:r>
              <a:rPr lang="en-US" altLang="zh-TW" dirty="0"/>
              <a:t>	</a:t>
            </a:r>
            <a:r>
              <a:rPr lang="en-US" altLang="zh-TW" dirty="0" err="1"/>
              <a:t>ecx</a:t>
            </a:r>
            <a:r>
              <a:rPr lang="en-US" altLang="zh-TW" dirty="0"/>
              <a:t>, 4[</a:t>
            </a:r>
            <a:r>
              <a:rPr lang="en-US" altLang="zh-TW" dirty="0" err="1"/>
              <a:t>esp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r>
              <a:rPr lang="en-US" altLang="zh-TW" dirty="0" smtClean="0"/>
              <a:t>and</a:t>
            </a:r>
            <a:r>
              <a:rPr lang="en-US" altLang="zh-TW" dirty="0"/>
              <a:t>	</a:t>
            </a:r>
            <a:r>
              <a:rPr lang="en-US" altLang="zh-TW" dirty="0" err="1"/>
              <a:t>esp</a:t>
            </a:r>
            <a:r>
              <a:rPr lang="en-US" altLang="zh-TW" dirty="0"/>
              <a:t>, -16</a:t>
            </a:r>
          </a:p>
          <a:p>
            <a:pPr marL="0" indent="0">
              <a:buNone/>
            </a:pPr>
            <a:r>
              <a:rPr lang="en-US" altLang="zh-TW" dirty="0" smtClean="0"/>
              <a:t>push</a:t>
            </a:r>
            <a:r>
              <a:rPr lang="en-US" altLang="zh-TW" dirty="0"/>
              <a:t>	DWORD PTR -4[</a:t>
            </a:r>
            <a:r>
              <a:rPr lang="en-US" altLang="zh-TW" dirty="0" err="1"/>
              <a:t>ecx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r>
              <a:rPr lang="en-US" altLang="zh-TW" dirty="0" smtClean="0"/>
              <a:t>push</a:t>
            </a:r>
            <a:r>
              <a:rPr lang="en-US" altLang="zh-TW" dirty="0"/>
              <a:t>	</a:t>
            </a:r>
            <a:r>
              <a:rPr lang="en-US" altLang="zh-TW" dirty="0" err="1"/>
              <a:t>ebp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/>
              <a:t>mov</a:t>
            </a:r>
            <a:r>
              <a:rPr lang="en-US" altLang="zh-TW" dirty="0"/>
              <a:t>	</a:t>
            </a:r>
            <a:r>
              <a:rPr lang="en-US" altLang="zh-TW" dirty="0" err="1"/>
              <a:t>ebp</a:t>
            </a:r>
            <a:r>
              <a:rPr lang="en-US" altLang="zh-TW" dirty="0"/>
              <a:t>, </a:t>
            </a:r>
            <a:r>
              <a:rPr lang="en-US" altLang="zh-TW" dirty="0" err="1"/>
              <a:t>esp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push</a:t>
            </a:r>
            <a:r>
              <a:rPr lang="en-US" altLang="zh-TW" dirty="0"/>
              <a:t>	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push</a:t>
            </a:r>
            <a:r>
              <a:rPr lang="en-US" altLang="zh-TW" dirty="0"/>
              <a:t>	</a:t>
            </a:r>
            <a:r>
              <a:rPr lang="en-US" altLang="zh-TW" dirty="0" err="1"/>
              <a:t>ecx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sub</a:t>
            </a:r>
            <a:r>
              <a:rPr lang="en-US" altLang="zh-TW" dirty="0"/>
              <a:t>	</a:t>
            </a:r>
            <a:r>
              <a:rPr lang="en-US" altLang="zh-TW" dirty="0" err="1"/>
              <a:t>esp</a:t>
            </a:r>
            <a:r>
              <a:rPr lang="en-US" altLang="zh-TW" dirty="0"/>
              <a:t>, 16</a:t>
            </a:r>
          </a:p>
          <a:p>
            <a:pPr marL="0" indent="0">
              <a:buNone/>
            </a:pPr>
            <a:r>
              <a:rPr lang="en-US" altLang="zh-TW" dirty="0" smtClean="0"/>
              <a:t>call</a:t>
            </a:r>
            <a:r>
              <a:rPr lang="en-US" altLang="zh-TW" dirty="0"/>
              <a:t>	__x86.get_pc_thunk.bx</a:t>
            </a:r>
          </a:p>
          <a:p>
            <a:pPr marL="0" indent="0">
              <a:buNone/>
            </a:pPr>
            <a:r>
              <a:rPr lang="en-US" altLang="zh-TW" dirty="0" smtClean="0"/>
              <a:t>add</a:t>
            </a:r>
            <a:r>
              <a:rPr lang="en-US" altLang="zh-TW" dirty="0"/>
              <a:t>	</a:t>
            </a:r>
            <a:r>
              <a:rPr lang="en-US" altLang="zh-TW" dirty="0" err="1"/>
              <a:t>ebx</a:t>
            </a:r>
            <a:r>
              <a:rPr lang="en-US" altLang="zh-TW" dirty="0"/>
              <a:t>, </a:t>
            </a:r>
            <a:r>
              <a:rPr lang="en-US" altLang="zh-TW" sz="1500" dirty="0"/>
              <a:t>OFFSET FLAT:_GLOBAL_OFFSET_TABLE_</a:t>
            </a:r>
          </a:p>
          <a:p>
            <a:pPr marL="0" indent="0">
              <a:buNone/>
            </a:pP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-12[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pPr marL="0" indent="0">
              <a:buNone/>
            </a:pPr>
            <a:r>
              <a:rPr lang="en-US" altLang="zh-TW" dirty="0" smtClean="0"/>
              <a:t>sub</a:t>
            </a:r>
            <a:r>
              <a:rPr lang="en-US" altLang="zh-TW" dirty="0"/>
              <a:t>	</a:t>
            </a:r>
            <a:r>
              <a:rPr lang="en-US" altLang="zh-TW" dirty="0" err="1"/>
              <a:t>esp</a:t>
            </a:r>
            <a:r>
              <a:rPr lang="en-US" altLang="zh-TW" dirty="0"/>
              <a:t>, 8</a:t>
            </a:r>
          </a:p>
          <a:p>
            <a:pPr marL="0" indent="0">
              <a:buNone/>
            </a:pPr>
            <a:r>
              <a:rPr lang="en-US" altLang="zh-TW" dirty="0" smtClean="0"/>
              <a:t>lea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-20[</a:t>
            </a:r>
            <a:r>
              <a:rPr lang="en-US" altLang="zh-TW" dirty="0" err="1"/>
              <a:t>ebp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r>
              <a:rPr lang="en-US" altLang="zh-TW" dirty="0" smtClean="0"/>
              <a:t>push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lea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.LC0@GOTOFF[</a:t>
            </a:r>
            <a:r>
              <a:rPr lang="en-US" altLang="zh-TW" dirty="0" err="1"/>
              <a:t>ebx</a:t>
            </a:r>
            <a:r>
              <a:rPr lang="en-US" altLang="zh-TW" dirty="0"/>
              <a:t>]</a:t>
            </a:r>
          </a:p>
          <a:p>
            <a:pPr marL="0" indent="0">
              <a:buNone/>
            </a:pPr>
            <a:r>
              <a:rPr lang="en-US" altLang="zh-TW" dirty="0" smtClean="0"/>
              <a:t>push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__isoc99_scanf@PLT</a:t>
            </a:r>
          </a:p>
          <a:p>
            <a:pPr marL="0" indent="0">
              <a:buNone/>
            </a:pPr>
            <a:r>
              <a:rPr lang="en-US" altLang="zh-TW" dirty="0" smtClean="0"/>
              <a:t>add</a:t>
            </a:r>
            <a:r>
              <a:rPr lang="en-US" altLang="zh-TW" dirty="0"/>
              <a:t>	</a:t>
            </a:r>
            <a:r>
              <a:rPr lang="en-US" altLang="zh-TW" dirty="0" err="1"/>
              <a:t>esp</a:t>
            </a:r>
            <a:r>
              <a:rPr lang="en-US" altLang="zh-TW" dirty="0"/>
              <a:t>, 16</a:t>
            </a:r>
          </a:p>
          <a:p>
            <a:pPr marL="0" indent="0">
              <a:buNone/>
            </a:pP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-16[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pPr marL="0" indent="0">
              <a:buNone/>
            </a:pP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jmp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.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L2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706170"/>
          </a:xfrm>
          <a:prstGeom prst="wedgeRectCallout">
            <a:avLst>
              <a:gd name="adj1" fmla="val -25684"/>
              <a:gd name="adj2" fmla="val 6973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解讀關鍵組合語言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00282" y="671691"/>
            <a:ext cx="4572000" cy="61863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/>
              <a:t>.L3: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DWORD PTR -12[</a:t>
            </a:r>
            <a:r>
              <a:rPr lang="en-US" altLang="zh-TW" dirty="0" err="1"/>
              <a:t>ebp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imul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DWORD PTR -16[</a:t>
            </a:r>
            <a:r>
              <a:rPr lang="en-US" altLang="zh-TW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DWORD PTR -12[</a:t>
            </a:r>
            <a:r>
              <a:rPr lang="en-US" altLang="zh-TW" dirty="0" err="1"/>
              <a:t>ebp</a:t>
            </a:r>
            <a:r>
              <a:rPr lang="en-US" altLang="zh-TW" dirty="0"/>
              <a:t>], </a:t>
            </a:r>
            <a:r>
              <a:rPr lang="en-US" altLang="zh-TW" dirty="0" err="1"/>
              <a:t>eax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	DWORD PTR -16[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r>
              <a:rPr lang="en-US" altLang="zh-TW" dirty="0"/>
              <a:t>.L2: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DWORD PTR -20[</a:t>
            </a:r>
            <a:r>
              <a:rPr lang="en-US" altLang="zh-TW" dirty="0" err="1"/>
              <a:t>ebp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-16[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jle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.L3</a:t>
            </a:r>
          </a:p>
          <a:p>
            <a:r>
              <a:rPr lang="en-US" altLang="zh-TW" dirty="0"/>
              <a:t>	sub	</a:t>
            </a:r>
            <a:r>
              <a:rPr lang="en-US" altLang="zh-TW" dirty="0" err="1"/>
              <a:t>esp</a:t>
            </a:r>
            <a:r>
              <a:rPr lang="en-US" altLang="zh-TW" dirty="0"/>
              <a:t>, 8</a:t>
            </a:r>
          </a:p>
          <a:p>
            <a:r>
              <a:rPr lang="en-US" altLang="zh-TW" dirty="0"/>
              <a:t>	push	DWORD PTR -12[</a:t>
            </a:r>
            <a:r>
              <a:rPr lang="en-US" altLang="zh-TW" dirty="0" err="1"/>
              <a:t>ebp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lea	</a:t>
            </a:r>
            <a:r>
              <a:rPr lang="en-US" altLang="zh-TW" dirty="0" err="1"/>
              <a:t>eax</a:t>
            </a:r>
            <a:r>
              <a:rPr lang="en-US" altLang="zh-TW" dirty="0"/>
              <a:t>, .LC1@GOTOFF[</a:t>
            </a:r>
            <a:r>
              <a:rPr lang="en-US" altLang="zh-TW" dirty="0" err="1"/>
              <a:t>ebx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push	</a:t>
            </a:r>
            <a:r>
              <a:rPr lang="en-US" altLang="zh-TW" dirty="0" err="1"/>
              <a:t>eax</a:t>
            </a:r>
            <a:endParaRPr lang="en-US" altLang="zh-TW" dirty="0"/>
          </a:p>
          <a:p>
            <a:r>
              <a:rPr lang="en-US" altLang="zh-TW" dirty="0"/>
              <a:t>	call	</a:t>
            </a:r>
            <a:r>
              <a:rPr lang="en-US" altLang="zh-TW" dirty="0" err="1"/>
              <a:t>printf@PLT</a:t>
            </a:r>
            <a:endParaRPr lang="en-US" altLang="zh-TW" dirty="0"/>
          </a:p>
          <a:p>
            <a:r>
              <a:rPr lang="en-US" altLang="zh-TW" dirty="0"/>
              <a:t>	add	</a:t>
            </a:r>
            <a:r>
              <a:rPr lang="en-US" altLang="zh-TW" dirty="0" err="1"/>
              <a:t>esp</a:t>
            </a:r>
            <a:r>
              <a:rPr lang="en-US" altLang="zh-TW" dirty="0"/>
              <a:t>, 16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0</a:t>
            </a:r>
          </a:p>
          <a:p>
            <a:r>
              <a:rPr lang="en-US" altLang="zh-TW" dirty="0"/>
              <a:t>	lea	</a:t>
            </a:r>
            <a:r>
              <a:rPr lang="en-US" altLang="zh-TW" dirty="0" err="1"/>
              <a:t>esp</a:t>
            </a:r>
            <a:r>
              <a:rPr lang="en-US" altLang="zh-TW" dirty="0"/>
              <a:t>, -8[</a:t>
            </a:r>
            <a:r>
              <a:rPr lang="en-US" altLang="zh-TW" dirty="0" err="1"/>
              <a:t>ebp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pop	</a:t>
            </a:r>
            <a:r>
              <a:rPr lang="en-US" altLang="zh-TW" dirty="0" err="1"/>
              <a:t>ecx</a:t>
            </a:r>
            <a:endParaRPr lang="en-US" altLang="zh-TW" dirty="0"/>
          </a:p>
          <a:p>
            <a:r>
              <a:rPr lang="en-US" altLang="zh-TW" dirty="0"/>
              <a:t>	pop	</a:t>
            </a:r>
            <a:r>
              <a:rPr lang="en-US" altLang="zh-TW" dirty="0" err="1"/>
              <a:t>ebx</a:t>
            </a:r>
            <a:endParaRPr lang="en-US" altLang="zh-TW" dirty="0"/>
          </a:p>
          <a:p>
            <a:r>
              <a:rPr lang="en-US" altLang="zh-TW" dirty="0"/>
              <a:t>	pop	</a:t>
            </a:r>
            <a:r>
              <a:rPr lang="en-US" altLang="zh-TW" dirty="0" err="1"/>
              <a:t>ebp</a:t>
            </a:r>
            <a:endParaRPr lang="en-US" altLang="zh-TW" dirty="0"/>
          </a:p>
          <a:p>
            <a:r>
              <a:rPr lang="en-US" altLang="zh-TW" dirty="0"/>
              <a:t>	lea	</a:t>
            </a:r>
            <a:r>
              <a:rPr lang="en-US" altLang="zh-TW" dirty="0" err="1"/>
              <a:t>esp</a:t>
            </a:r>
            <a:r>
              <a:rPr lang="en-US" altLang="zh-TW" dirty="0"/>
              <a:t>, -4[</a:t>
            </a:r>
            <a:r>
              <a:rPr lang="en-US" altLang="zh-TW" dirty="0" err="1"/>
              <a:t>ecx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ret</a:t>
            </a:r>
          </a:p>
        </p:txBody>
      </p:sp>
      <p:sp>
        <p:nvSpPr>
          <p:cNvPr id="5" name="矩形 4"/>
          <p:cNvSpPr/>
          <p:nvPr/>
        </p:nvSpPr>
        <p:spPr>
          <a:xfrm>
            <a:off x="4235676" y="1298992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while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986" y="706170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main:</a:t>
            </a:r>
          </a:p>
        </p:txBody>
      </p:sp>
    </p:spTree>
    <p:extLst>
      <p:ext uri="{BB962C8B-B14F-4D97-AF65-F5344CB8AC3E}">
        <p14:creationId xmlns:p14="http://schemas.microsoft.com/office/powerpoint/2010/main" val="427295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629" y="409832"/>
            <a:ext cx="6009246" cy="603833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/>
              <a:t>#include &lt;</a:t>
            </a:r>
            <a:r>
              <a:rPr lang="en-US" altLang="zh-TW" dirty="0" err="1"/>
              <a:t>stdio.h</a:t>
            </a:r>
            <a:r>
              <a:rPr lang="en-US" altLang="zh-TW" dirty="0"/>
              <a:t>&gt;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int</a:t>
            </a:r>
            <a:r>
              <a:rPr lang="en-US" altLang="zh-TW" dirty="0"/>
              <a:t> main(void)</a:t>
            </a:r>
          </a:p>
          <a:p>
            <a:pPr marL="0" indent="0">
              <a:buNone/>
            </a:pPr>
            <a:r>
              <a:rPr lang="en-US" altLang="zh-TW" dirty="0"/>
              <a:t>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smtClean="0"/>
              <a:t>n,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int</a:t>
            </a:r>
            <a:r>
              <a:rPr lang="en-US" altLang="zh-TW" dirty="0"/>
              <a:t> RESULT = 1;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scanf</a:t>
            </a:r>
            <a:r>
              <a:rPr lang="en-US" altLang="zh-TW" dirty="0"/>
              <a:t>("%d", &amp;n</a:t>
            </a:r>
            <a:r>
              <a:rPr lang="en-US" altLang="zh-TW" dirty="0" smtClean="0"/>
              <a:t>);</a:t>
            </a:r>
            <a:r>
              <a:rPr lang="en-US" altLang="zh-TW" dirty="0"/>
              <a:t>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1;</a:t>
            </a:r>
          </a:p>
          <a:p>
            <a:pPr marL="0" indent="0">
              <a:buNone/>
            </a:pPr>
            <a:r>
              <a:rPr lang="en-US" altLang="zh-TW" dirty="0"/>
              <a:t>	do{</a:t>
            </a:r>
          </a:p>
          <a:p>
            <a:pPr marL="0" indent="0">
              <a:buNone/>
            </a:pPr>
            <a:r>
              <a:rPr lang="en-US" altLang="zh-TW" dirty="0"/>
              <a:t>		RESULT *= </a:t>
            </a:r>
            <a:r>
              <a:rPr lang="en-US" altLang="zh-TW" dirty="0" err="1"/>
              <a:t>i</a:t>
            </a:r>
            <a:r>
              <a:rPr lang="en-US" altLang="zh-TW" dirty="0"/>
              <a:t>;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/>
              <a:t>i</a:t>
            </a:r>
            <a:r>
              <a:rPr lang="en-US" altLang="zh-TW" dirty="0"/>
              <a:t>++;</a:t>
            </a:r>
          </a:p>
          <a:p>
            <a:pPr marL="0" indent="0">
              <a:buNone/>
            </a:pPr>
            <a:r>
              <a:rPr lang="en-US" altLang="zh-TW" dirty="0"/>
              <a:t>	}while(</a:t>
            </a:r>
            <a:r>
              <a:rPr lang="en-US" altLang="zh-TW" dirty="0" err="1"/>
              <a:t>i</a:t>
            </a:r>
            <a:r>
              <a:rPr lang="en-US" altLang="zh-TW" dirty="0"/>
              <a:t> &lt;= n</a:t>
            </a:r>
            <a:r>
              <a:rPr lang="en-US" altLang="zh-TW" dirty="0" smtClean="0"/>
              <a:t>);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printf</a:t>
            </a:r>
            <a:r>
              <a:rPr lang="en-US" altLang="zh-TW" dirty="0"/>
              <a:t>("the result is %d\n", RESULT</a:t>
            </a:r>
            <a:r>
              <a:rPr lang="en-US" altLang="zh-TW" dirty="0" smtClean="0"/>
              <a:t>);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return 0;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2" name="矩形圖說文字 1"/>
          <p:cNvSpPr/>
          <p:nvPr/>
        </p:nvSpPr>
        <p:spPr>
          <a:xfrm>
            <a:off x="0" y="0"/>
            <a:ext cx="1866900" cy="6858000"/>
          </a:xfrm>
          <a:prstGeom prst="wedgeRectCallout">
            <a:avLst>
              <a:gd name="adj1" fmla="val 62827"/>
              <a:gd name="adj2" fmla="val -21528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my_dowhile.c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07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1780" y="1169027"/>
            <a:ext cx="3844738" cy="568181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4[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-16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-4[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16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__x86.get_pc_thunk.bx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TW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OFFSET FLAT:_GLOBAL_OFFSET_TABLE_</a:t>
            </a:r>
          </a:p>
          <a:p>
            <a:pPr marL="0" indent="0">
              <a:buNone/>
            </a:pP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-16[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8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-20[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.LC0@GOTOFF[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__isoc99_scanf@PLT</a:t>
            </a:r>
          </a:p>
          <a:p>
            <a:pPr marL="0" indent="0">
              <a:buNone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16</a:t>
            </a:r>
          </a:p>
          <a:p>
            <a:pPr marL="0" indent="0">
              <a:buNone/>
            </a:pP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-12[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endParaRPr lang="zh-TW" altLang="en-US" dirty="0"/>
          </a:p>
        </p:txBody>
      </p:sp>
      <p:sp>
        <p:nvSpPr>
          <p:cNvPr id="4" name="矩形圖說文字 3"/>
          <p:cNvSpPr/>
          <p:nvPr/>
        </p:nvSpPr>
        <p:spPr>
          <a:xfrm>
            <a:off x="0" y="0"/>
            <a:ext cx="9144000" cy="706170"/>
          </a:xfrm>
          <a:prstGeom prst="wedgeRectCallout">
            <a:avLst>
              <a:gd name="adj1" fmla="val -25684"/>
              <a:gd name="adj2" fmla="val 6973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解讀關鍵組合語言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345" y="756511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main:</a:t>
            </a:r>
          </a:p>
        </p:txBody>
      </p:sp>
      <p:sp>
        <p:nvSpPr>
          <p:cNvPr id="5" name="矩形 4"/>
          <p:cNvSpPr/>
          <p:nvPr/>
        </p:nvSpPr>
        <p:spPr>
          <a:xfrm>
            <a:off x="4383741" y="756511"/>
            <a:ext cx="4572000" cy="590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/>
              <a:t>.L2: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DWORD PTR -16[</a:t>
            </a:r>
            <a:r>
              <a:rPr lang="en-US" altLang="zh-TW" dirty="0" err="1"/>
              <a:t>ebp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imul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DWORD PTR -12[</a:t>
            </a:r>
            <a:r>
              <a:rPr lang="en-US" altLang="zh-TW" dirty="0" err="1"/>
              <a:t>ebp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DWORD PTR -16[</a:t>
            </a:r>
            <a:r>
              <a:rPr lang="en-US" altLang="zh-TW" dirty="0" err="1"/>
              <a:t>ebp</a:t>
            </a:r>
            <a:r>
              <a:rPr lang="en-US" altLang="zh-TW" dirty="0"/>
              <a:t>], </a:t>
            </a:r>
            <a:r>
              <a:rPr lang="en-US" altLang="zh-TW" dirty="0" err="1"/>
              <a:t>eax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	DWORD PTR -12[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DWORD PTR -20[</a:t>
            </a:r>
            <a:r>
              <a:rPr lang="en-US" altLang="zh-TW" dirty="0" err="1"/>
              <a:t>ebp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-12[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jle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.L2</a:t>
            </a:r>
          </a:p>
          <a:p>
            <a:r>
              <a:rPr lang="en-US" altLang="zh-TW" dirty="0"/>
              <a:t>	sub	</a:t>
            </a:r>
            <a:r>
              <a:rPr lang="en-US" altLang="zh-TW" dirty="0" err="1"/>
              <a:t>esp</a:t>
            </a:r>
            <a:r>
              <a:rPr lang="en-US" altLang="zh-TW" dirty="0"/>
              <a:t>, 8</a:t>
            </a:r>
          </a:p>
          <a:p>
            <a:r>
              <a:rPr lang="en-US" altLang="zh-TW" dirty="0"/>
              <a:t>	push	DWORD PTR -16[</a:t>
            </a:r>
            <a:r>
              <a:rPr lang="en-US" altLang="zh-TW" dirty="0" err="1"/>
              <a:t>ebp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lea	</a:t>
            </a:r>
            <a:r>
              <a:rPr lang="en-US" altLang="zh-TW" dirty="0" err="1"/>
              <a:t>eax</a:t>
            </a:r>
            <a:r>
              <a:rPr lang="en-US" altLang="zh-TW" dirty="0"/>
              <a:t>, .LC1@GOTOFF[</a:t>
            </a:r>
            <a:r>
              <a:rPr lang="en-US" altLang="zh-TW" dirty="0" err="1"/>
              <a:t>ebx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	push	</a:t>
            </a:r>
            <a:r>
              <a:rPr lang="en-US" altLang="zh-TW" dirty="0" err="1"/>
              <a:t>eax</a:t>
            </a:r>
            <a:endParaRPr lang="en-US" altLang="zh-TW" dirty="0"/>
          </a:p>
          <a:p>
            <a:r>
              <a:rPr lang="en-US" altLang="zh-TW" dirty="0"/>
              <a:t>	call	</a:t>
            </a:r>
            <a:r>
              <a:rPr lang="en-US" altLang="zh-TW" dirty="0" err="1"/>
              <a:t>printf@PLT</a:t>
            </a:r>
            <a:endParaRPr lang="en-US" altLang="zh-TW" dirty="0"/>
          </a:p>
          <a:p>
            <a:r>
              <a:rPr lang="en-US" altLang="zh-TW" dirty="0"/>
              <a:t>	add	</a:t>
            </a:r>
            <a:r>
              <a:rPr lang="en-US" altLang="zh-TW" dirty="0" err="1"/>
              <a:t>esp</a:t>
            </a:r>
            <a:r>
              <a:rPr lang="en-US" altLang="zh-TW" dirty="0"/>
              <a:t>, 16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</a:t>
            </a:r>
            <a:r>
              <a:rPr lang="en-US" altLang="zh-TW" dirty="0" err="1"/>
              <a:t>eax</a:t>
            </a:r>
            <a:r>
              <a:rPr lang="en-US" altLang="zh-TW" dirty="0"/>
              <a:t>, 0</a:t>
            </a:r>
          </a:p>
          <a:p>
            <a:r>
              <a:rPr lang="en-US" altLang="zh-TW" dirty="0"/>
              <a:t>	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-8[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pop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pop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pop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lea	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-4[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ecx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ret</a:t>
            </a:r>
          </a:p>
        </p:txBody>
      </p:sp>
      <p:sp>
        <p:nvSpPr>
          <p:cNvPr id="6" name="矩形 5"/>
          <p:cNvSpPr/>
          <p:nvPr/>
        </p:nvSpPr>
        <p:spPr>
          <a:xfrm>
            <a:off x="4536141" y="2380734"/>
            <a:ext cx="69602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/>
              <a:t> &lt;= 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48294" y="1801566"/>
            <a:ext cx="47006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smtClean="0"/>
              <a:t>++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90463" y="1327316"/>
            <a:ext cx="125553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RESULT *= </a:t>
            </a:r>
            <a:r>
              <a:rPr lang="en-US" altLang="zh-TW" dirty="0" err="1"/>
              <a:t>i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367760" y="6296489"/>
            <a:ext cx="1204240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RESULT =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24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706170"/>
          </a:xfrm>
          <a:prstGeom prst="wedgeRectCallout">
            <a:avLst>
              <a:gd name="adj1" fmla="val -25684"/>
              <a:gd name="adj2" fmla="val 6973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解讀關鍵組合語言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50696" y="1700196"/>
            <a:ext cx="651285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-12[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r>
              <a:rPr lang="en-US" altLang="zh-TW" sz="2800" dirty="0" smtClean="0"/>
              <a:t>.</a:t>
            </a:r>
            <a:r>
              <a:rPr lang="en-US" altLang="zh-TW" sz="2800" dirty="0"/>
              <a:t>L2:</a:t>
            </a:r>
          </a:p>
          <a:p>
            <a:r>
              <a:rPr lang="en-US" altLang="zh-TW" sz="2800" dirty="0"/>
              <a:t>	</a:t>
            </a:r>
            <a:r>
              <a:rPr lang="en-US" altLang="zh-TW" sz="2800" dirty="0" err="1"/>
              <a:t>mov</a:t>
            </a:r>
            <a:r>
              <a:rPr lang="en-US" altLang="zh-TW" sz="2800" dirty="0"/>
              <a:t>	</a:t>
            </a:r>
            <a:r>
              <a:rPr lang="en-US" altLang="zh-TW" sz="2800" dirty="0" err="1"/>
              <a:t>eax</a:t>
            </a:r>
            <a:r>
              <a:rPr lang="en-US" altLang="zh-TW" sz="2800" dirty="0"/>
              <a:t>, DWORD PTR -16[</a:t>
            </a:r>
            <a:r>
              <a:rPr lang="en-US" altLang="zh-TW" sz="2800" dirty="0" err="1"/>
              <a:t>ebp</a:t>
            </a:r>
            <a:r>
              <a:rPr lang="en-US" altLang="zh-TW" sz="2800" dirty="0"/>
              <a:t>]</a:t>
            </a:r>
          </a:p>
          <a:p>
            <a:r>
              <a:rPr lang="en-US" altLang="zh-TW" sz="2800" dirty="0"/>
              <a:t>	</a:t>
            </a:r>
            <a:r>
              <a:rPr lang="en-US" altLang="zh-TW" sz="2800" dirty="0" err="1"/>
              <a:t>imul</a:t>
            </a:r>
            <a:r>
              <a:rPr lang="en-US" altLang="zh-TW" sz="2800" dirty="0"/>
              <a:t>	</a:t>
            </a:r>
            <a:r>
              <a:rPr lang="en-US" altLang="zh-TW" sz="2800" dirty="0" err="1"/>
              <a:t>eax</a:t>
            </a:r>
            <a:r>
              <a:rPr lang="en-US" altLang="zh-TW" sz="2800" dirty="0"/>
              <a:t>, DWORD PTR -12[</a:t>
            </a:r>
            <a:r>
              <a:rPr lang="en-US" altLang="zh-TW" sz="2800" dirty="0" err="1"/>
              <a:t>ebp</a:t>
            </a:r>
            <a:r>
              <a:rPr lang="en-US" altLang="zh-TW" sz="2800" dirty="0"/>
              <a:t>]</a:t>
            </a:r>
          </a:p>
          <a:p>
            <a:r>
              <a:rPr lang="en-US" altLang="zh-TW" sz="2800" dirty="0"/>
              <a:t>	</a:t>
            </a:r>
            <a:r>
              <a:rPr lang="en-US" altLang="zh-TW" sz="2800" dirty="0" err="1"/>
              <a:t>mov</a:t>
            </a:r>
            <a:r>
              <a:rPr lang="en-US" altLang="zh-TW" sz="2800" dirty="0"/>
              <a:t>	DWORD PTR -16[</a:t>
            </a:r>
            <a:r>
              <a:rPr lang="en-US" altLang="zh-TW" sz="2800" dirty="0" err="1"/>
              <a:t>ebp</a:t>
            </a:r>
            <a:r>
              <a:rPr lang="en-US" altLang="zh-TW" sz="2800" dirty="0"/>
              <a:t>], </a:t>
            </a:r>
            <a:r>
              <a:rPr lang="en-US" altLang="zh-TW" sz="2800" dirty="0" err="1"/>
              <a:t>eax</a:t>
            </a:r>
            <a:endParaRPr lang="en-US" altLang="zh-TW" sz="2800" dirty="0"/>
          </a:p>
          <a:p>
            <a:r>
              <a:rPr lang="en-US" altLang="zh-TW" sz="2800" dirty="0"/>
              <a:t>	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	DWORD PTR -12[</a:t>
            </a:r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1</a:t>
            </a:r>
          </a:p>
          <a:p>
            <a:r>
              <a:rPr lang="en-US" altLang="zh-TW" sz="2800" dirty="0"/>
              <a:t>	</a:t>
            </a:r>
            <a:r>
              <a:rPr lang="en-US" altLang="zh-TW" sz="2800" dirty="0" err="1"/>
              <a:t>mov</a:t>
            </a:r>
            <a:r>
              <a:rPr lang="en-US" altLang="zh-TW" sz="2800" dirty="0"/>
              <a:t>	</a:t>
            </a:r>
            <a:r>
              <a:rPr lang="en-US" altLang="zh-TW" sz="2800" dirty="0" err="1"/>
              <a:t>eax</a:t>
            </a:r>
            <a:r>
              <a:rPr lang="en-US" altLang="zh-TW" sz="2800" dirty="0"/>
              <a:t>, DWORD PTR -20[</a:t>
            </a:r>
            <a:r>
              <a:rPr lang="en-US" altLang="zh-TW" sz="2800" dirty="0" err="1"/>
              <a:t>ebp</a:t>
            </a:r>
            <a:r>
              <a:rPr lang="en-US" altLang="zh-TW" sz="2800" dirty="0"/>
              <a:t>]</a:t>
            </a:r>
          </a:p>
          <a:p>
            <a:r>
              <a:rPr lang="en-US" altLang="zh-TW" sz="2800" dirty="0"/>
              <a:t>	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DWORD PTR -12[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ebp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TW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jle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.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L2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0801" y="4787449"/>
            <a:ext cx="69602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&lt;= 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14528" y="3995503"/>
            <a:ext cx="47006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++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29056" y="3059157"/>
            <a:ext cx="127156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*=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5036" y="1776968"/>
            <a:ext cx="121706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= 1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385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/>
              <a:t>CTF</a:t>
            </a:r>
            <a:r>
              <a:rPr lang="zh-TW" altLang="en-US" sz="4800" dirty="0" smtClean="0"/>
              <a:t>組合語言題</a:t>
            </a:r>
            <a:endParaRPr lang="en-US" altLang="zh-TW" sz="4800" dirty="0" smtClean="0"/>
          </a:p>
          <a:p>
            <a:endParaRPr lang="en-US" altLang="zh-TW" sz="4800" dirty="0" smtClean="0"/>
          </a:p>
          <a:p>
            <a:r>
              <a:rPr lang="en-US" altLang="zh-TW" sz="4400" dirty="0"/>
              <a:t>pico-ctf-2014</a:t>
            </a:r>
          </a:p>
          <a:p>
            <a:r>
              <a:rPr lang="en-US" altLang="zh-TW" sz="2400" dirty="0"/>
              <a:t>reverse-engineering/basic-asm-60</a:t>
            </a:r>
          </a:p>
          <a:p>
            <a:pPr algn="ctr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61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4093" y="206188"/>
            <a:ext cx="8444753" cy="6553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# This file is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AT&amp;T syntax </a:t>
            </a:r>
            <a:r>
              <a:rPr lang="en-US" altLang="zh-TW" dirty="0"/>
              <a:t>- see http://www.imada.sdu.dk/Courses/DM18/Litteratur/IntelnATT.htm</a:t>
            </a:r>
          </a:p>
          <a:p>
            <a:pPr marL="0" indent="0">
              <a:buNone/>
            </a:pPr>
            <a:r>
              <a:rPr lang="en-US" altLang="zh-TW" dirty="0"/>
              <a:t># and http://en.wikipedia.org/wiki/X86_assembly_language#Syntax. Both </a:t>
            </a:r>
            <a:r>
              <a:rPr lang="en-US" altLang="zh-TW" dirty="0" err="1"/>
              <a:t>gdb</a:t>
            </a:r>
            <a:r>
              <a:rPr lang="en-US" altLang="zh-TW" dirty="0"/>
              <a:t> and </a:t>
            </a:r>
            <a:r>
              <a:rPr lang="en-US" altLang="zh-TW" dirty="0" err="1"/>
              <a:t>objdump</a:t>
            </a:r>
            <a:r>
              <a:rPr lang="en-US" altLang="zh-TW" dirty="0"/>
              <a:t> produce</a:t>
            </a:r>
          </a:p>
          <a:p>
            <a:pPr marL="0" indent="0">
              <a:buNone/>
            </a:pPr>
            <a:r>
              <a:rPr lang="en-US" altLang="zh-TW" dirty="0"/>
              <a:t># AT&amp;T syntax by default.</a:t>
            </a:r>
          </a:p>
          <a:p>
            <a:pPr marL="0" indent="0">
              <a:buNone/>
            </a:pPr>
            <a:r>
              <a:rPr lang="en-US" altLang="zh-TW" dirty="0"/>
              <a:t>MOV $10814,%ebx</a:t>
            </a:r>
          </a:p>
          <a:p>
            <a:pPr marL="0" indent="0">
              <a:buNone/>
            </a:pPr>
            <a:r>
              <a:rPr lang="en-US" altLang="zh-TW" dirty="0"/>
              <a:t>MOV $2972,%eax</a:t>
            </a:r>
          </a:p>
          <a:p>
            <a:pPr marL="0" indent="0">
              <a:buNone/>
            </a:pPr>
            <a:r>
              <a:rPr lang="en-US" altLang="zh-TW" dirty="0"/>
              <a:t>MOV $10017,%ecx</a:t>
            </a:r>
          </a:p>
          <a:p>
            <a:pPr marL="0" indent="0">
              <a:buNone/>
            </a:pPr>
            <a:r>
              <a:rPr lang="en-US" altLang="zh-TW" dirty="0"/>
              <a:t>CMP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JL L1</a:t>
            </a:r>
          </a:p>
          <a:p>
            <a:pPr marL="0" indent="0">
              <a:buNone/>
            </a:pPr>
            <a:r>
              <a:rPr lang="en-US" altLang="zh-TW" dirty="0"/>
              <a:t>JMP L2</a:t>
            </a:r>
          </a:p>
          <a:p>
            <a:pPr marL="0" indent="0">
              <a:buNone/>
            </a:pPr>
            <a:r>
              <a:rPr lang="en-US" altLang="zh-TW" dirty="0"/>
              <a:t>L1: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JMP L3</a:t>
            </a:r>
          </a:p>
          <a:p>
            <a:pPr marL="0" indent="0">
              <a:buNone/>
            </a:pPr>
            <a:r>
              <a:rPr lang="en-US" altLang="zh-TW" dirty="0"/>
              <a:t>L2: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L3:</a:t>
            </a:r>
          </a:p>
          <a:p>
            <a:pPr marL="0" indent="0">
              <a:buNone/>
            </a:pPr>
            <a:r>
              <a:rPr lang="en-US" altLang="zh-TW" dirty="0"/>
              <a:t>NOP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61764" y="3178460"/>
            <a:ext cx="515470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 smtClean="0"/>
              <a:t>pico-ctf-2014</a:t>
            </a:r>
          </a:p>
          <a:p>
            <a:r>
              <a:rPr lang="en-US" altLang="zh-TW" dirty="0" smtClean="0"/>
              <a:t>reverse-engineering/basic-asm-60</a:t>
            </a:r>
          </a:p>
          <a:p>
            <a:endParaRPr lang="en-US" altLang="zh-TW" dirty="0"/>
          </a:p>
          <a:p>
            <a:r>
              <a:rPr lang="en-US" altLang="zh-TW" dirty="0" smtClean="0"/>
              <a:t>We </a:t>
            </a:r>
            <a:r>
              <a:rPr lang="en-US" altLang="zh-TW" dirty="0"/>
              <a:t>found this program 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snippet.txt</a:t>
            </a:r>
            <a:r>
              <a:rPr lang="en-US" altLang="zh-TW" dirty="0"/>
              <a:t>, but we're having some trouble figuring it out. What's the value of %</a:t>
            </a:r>
            <a:r>
              <a:rPr lang="en-US" altLang="zh-TW" dirty="0" err="1"/>
              <a:t>eax</a:t>
            </a:r>
            <a:r>
              <a:rPr lang="en-US" altLang="zh-TW" dirty="0"/>
              <a:t> when the last instruction (the NOP) runs?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90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63993" y="197222"/>
            <a:ext cx="2401420" cy="625082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.global main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$10814,%ebx</a:t>
            </a:r>
          </a:p>
          <a:p>
            <a:pPr marL="0" indent="0">
              <a:buNone/>
            </a:pPr>
            <a:r>
              <a:rPr lang="en-US" altLang="zh-TW" dirty="0"/>
              <a:t>MOV $2972,%eax</a:t>
            </a:r>
          </a:p>
          <a:p>
            <a:pPr marL="0" indent="0">
              <a:buNone/>
            </a:pPr>
            <a:r>
              <a:rPr lang="en-US" altLang="zh-TW" dirty="0"/>
              <a:t>MOV $10017,%ecx</a:t>
            </a:r>
          </a:p>
          <a:p>
            <a:pPr marL="0" indent="0">
              <a:buNone/>
            </a:pPr>
            <a:r>
              <a:rPr lang="en-US" altLang="zh-TW" dirty="0"/>
              <a:t>CMP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JL L1</a:t>
            </a:r>
          </a:p>
          <a:p>
            <a:pPr marL="0" indent="0">
              <a:buNone/>
            </a:pPr>
            <a:r>
              <a:rPr lang="en-US" altLang="zh-TW" dirty="0"/>
              <a:t>JMP L2</a:t>
            </a:r>
          </a:p>
          <a:p>
            <a:pPr marL="0" indent="0">
              <a:buNone/>
            </a:pPr>
            <a:r>
              <a:rPr lang="en-US" altLang="zh-TW" dirty="0"/>
              <a:t>L1: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JMP L3</a:t>
            </a:r>
          </a:p>
          <a:p>
            <a:pPr marL="0" indent="0">
              <a:buNone/>
            </a:pPr>
            <a:r>
              <a:rPr lang="en-US" altLang="zh-TW" dirty="0"/>
              <a:t>L2: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L3: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INT3</a:t>
            </a:r>
          </a:p>
          <a:p>
            <a:pPr marL="0" indent="0">
              <a:buNone/>
            </a:pPr>
            <a:r>
              <a:rPr lang="en-US" altLang="zh-TW" dirty="0"/>
              <a:t>NOP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71257" y="619637"/>
            <a:ext cx="1755962" cy="5405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MOV $10814,%ebx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MOV $2972,%eax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MOV $10017,%ecx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CMP %</a:t>
            </a:r>
            <a:r>
              <a:rPr lang="en-US" altLang="zh-TW" dirty="0" err="1" smtClean="0"/>
              <a:t>eax</a:t>
            </a:r>
            <a:r>
              <a:rPr lang="en-US" altLang="zh-TW" dirty="0" smtClean="0"/>
              <a:t>,%</a:t>
            </a:r>
            <a:r>
              <a:rPr lang="en-US" altLang="zh-TW" dirty="0" err="1" smtClean="0"/>
              <a:t>ebx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JL L1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JMP L2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L1: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IMUL %</a:t>
            </a:r>
            <a:r>
              <a:rPr lang="en-US" altLang="zh-TW" dirty="0" err="1" smtClean="0"/>
              <a:t>eax</a:t>
            </a:r>
            <a:r>
              <a:rPr lang="en-US" altLang="zh-TW" dirty="0" smtClean="0"/>
              <a:t>,%</a:t>
            </a:r>
            <a:r>
              <a:rPr lang="en-US" altLang="zh-TW" dirty="0" err="1" smtClean="0"/>
              <a:t>ebx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ADD %</a:t>
            </a:r>
            <a:r>
              <a:rPr lang="en-US" altLang="zh-TW" dirty="0" err="1" smtClean="0"/>
              <a:t>eax</a:t>
            </a:r>
            <a:r>
              <a:rPr lang="en-US" altLang="zh-TW" dirty="0" smtClean="0"/>
              <a:t>,%</a:t>
            </a:r>
            <a:r>
              <a:rPr lang="en-US" altLang="zh-TW" dirty="0" err="1" smtClean="0"/>
              <a:t>ebx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MOV %</a:t>
            </a:r>
            <a:r>
              <a:rPr lang="en-US" altLang="zh-TW" dirty="0" err="1" smtClean="0"/>
              <a:t>ebx</a:t>
            </a:r>
            <a:r>
              <a:rPr lang="en-US" altLang="zh-TW" dirty="0" smtClean="0"/>
              <a:t>,%</a:t>
            </a:r>
            <a:r>
              <a:rPr lang="en-US" altLang="zh-TW" dirty="0" err="1" smtClean="0"/>
              <a:t>eax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SUB %</a:t>
            </a:r>
            <a:r>
              <a:rPr lang="en-US" altLang="zh-TW" dirty="0" err="1" smtClean="0"/>
              <a:t>ecx</a:t>
            </a:r>
            <a:r>
              <a:rPr lang="en-US" altLang="zh-TW" dirty="0" smtClean="0"/>
              <a:t>,%</a:t>
            </a:r>
            <a:r>
              <a:rPr lang="en-US" altLang="zh-TW" dirty="0" err="1" smtClean="0"/>
              <a:t>eax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JMP L3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L2: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IMUL %</a:t>
            </a:r>
            <a:r>
              <a:rPr lang="en-US" altLang="zh-TW" dirty="0" err="1" smtClean="0"/>
              <a:t>eax</a:t>
            </a:r>
            <a:r>
              <a:rPr lang="en-US" altLang="zh-TW" dirty="0" smtClean="0"/>
              <a:t>,%</a:t>
            </a:r>
            <a:r>
              <a:rPr lang="en-US" altLang="zh-TW" dirty="0" err="1" smtClean="0"/>
              <a:t>ebx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SUB %</a:t>
            </a:r>
            <a:r>
              <a:rPr lang="en-US" altLang="zh-TW" dirty="0" err="1" smtClean="0"/>
              <a:t>eax</a:t>
            </a:r>
            <a:r>
              <a:rPr lang="en-US" altLang="zh-TW" dirty="0" smtClean="0"/>
              <a:t>,%</a:t>
            </a:r>
            <a:r>
              <a:rPr lang="en-US" altLang="zh-TW" dirty="0" err="1" smtClean="0"/>
              <a:t>ebx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MOV %</a:t>
            </a:r>
            <a:r>
              <a:rPr lang="en-US" altLang="zh-TW" dirty="0" err="1" smtClean="0"/>
              <a:t>ebx</a:t>
            </a:r>
            <a:r>
              <a:rPr lang="en-US" altLang="zh-TW" dirty="0" smtClean="0"/>
              <a:t>,%</a:t>
            </a:r>
            <a:r>
              <a:rPr lang="en-US" altLang="zh-TW" dirty="0" err="1" smtClean="0"/>
              <a:t>eax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ADD %</a:t>
            </a:r>
            <a:r>
              <a:rPr lang="en-US" altLang="zh-TW" dirty="0" err="1" smtClean="0"/>
              <a:t>ecx</a:t>
            </a:r>
            <a:r>
              <a:rPr lang="en-US" altLang="zh-TW" dirty="0" smtClean="0"/>
              <a:t>,%</a:t>
            </a:r>
            <a:r>
              <a:rPr lang="en-US" altLang="zh-TW" dirty="0" err="1" smtClean="0"/>
              <a:t>eax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L3: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NOP</a:t>
            </a:r>
          </a:p>
          <a:p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2627219" y="2197418"/>
            <a:ext cx="403412" cy="811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898776" y="884236"/>
            <a:ext cx="2919388" cy="53553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 smtClean="0"/>
              <a:t>x86</a:t>
            </a:r>
            <a:r>
              <a:rPr lang="zh-CN" altLang="en-US" dirty="0" smtClean="0"/>
              <a:t>系列處理器從其第一代產品英特爾</a:t>
            </a:r>
            <a:r>
              <a:rPr lang="en-US" altLang="zh-CN" dirty="0" smtClean="0"/>
              <a:t>8086</a:t>
            </a:r>
            <a:r>
              <a:rPr lang="zh-CN" altLang="en-US" dirty="0" smtClean="0"/>
              <a:t>開始就提供了一條專門用來支援調試的指令，即</a:t>
            </a:r>
            <a:r>
              <a:rPr lang="en-US" altLang="zh-CN" dirty="0" smtClean="0"/>
              <a:t>INT 3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指令的目的就是使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中斷（</a:t>
            </a:r>
            <a:r>
              <a:rPr lang="en-US" altLang="zh-CN" dirty="0" smtClean="0"/>
              <a:t>break</a:t>
            </a:r>
            <a:r>
              <a:rPr lang="zh-CN" altLang="en-US" dirty="0" smtClean="0"/>
              <a:t>）到調試器，以供調試者對執行現場進行各種分析。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當我們偵錯工具時，可以在可能有問題的地方插入一條</a:t>
            </a:r>
            <a:r>
              <a:rPr lang="en-US" altLang="zh-CN" dirty="0" smtClean="0"/>
              <a:t>INT </a:t>
            </a:r>
            <a:r>
              <a:rPr lang="en-US" altLang="zh-CN" dirty="0"/>
              <a:t>3</a:t>
            </a:r>
            <a:r>
              <a:rPr lang="zh-CN" altLang="en-US" dirty="0"/>
              <a:t>指令，使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執行到這一點時停下來。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這便是軟體調試中經常用到的中斷點（</a:t>
            </a:r>
            <a:r>
              <a:rPr lang="en-US" altLang="zh-CN" dirty="0" smtClean="0"/>
              <a:t>breakpoint</a:t>
            </a:r>
            <a:r>
              <a:rPr lang="zh-CN" altLang="en-US" dirty="0"/>
              <a:t>）功能，因此</a:t>
            </a:r>
            <a:r>
              <a:rPr lang="en-US" altLang="zh-CN" dirty="0"/>
              <a:t>INT </a:t>
            </a:r>
            <a:r>
              <a:rPr lang="en-US" altLang="zh-CN" dirty="0" smtClean="0"/>
              <a:t>3</a:t>
            </a:r>
            <a:r>
              <a:rPr lang="zh-CN" altLang="en-US" dirty="0" smtClean="0"/>
              <a:t>指令又被稱為中斷點指令。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3720353" y="5647765"/>
            <a:ext cx="21067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51806" y="2558020"/>
            <a:ext cx="193219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-o </a:t>
            </a:r>
            <a:r>
              <a:rPr lang="en-US" altLang="zh-TW" dirty="0" smtClean="0"/>
              <a:t>basic </a:t>
            </a:r>
            <a:r>
              <a:rPr lang="en-US" altLang="zh-TW" dirty="0" err="1" smtClean="0"/>
              <a:t>basic.s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51806" y="1896329"/>
            <a:ext cx="133209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gedit</a:t>
            </a:r>
            <a:r>
              <a:rPr lang="en-US" altLang="zh-TW" dirty="0"/>
              <a:t> </a:t>
            </a:r>
            <a:r>
              <a:rPr lang="en-US" altLang="zh-TW" dirty="0" err="1" smtClean="0"/>
              <a:t>basic.s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851806" y="3153182"/>
            <a:ext cx="457200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gdb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./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-q -batch -n -ex 'r' -ex 'p $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</a:t>
            </a:r>
          </a:p>
          <a:p>
            <a:endParaRPr lang="en-US" altLang="zh-TW" dirty="0"/>
          </a:p>
          <a:p>
            <a:r>
              <a:rPr lang="en-US" altLang="zh-TW" dirty="0"/>
              <a:t>Program received signal SIGTRAP, Trace/breakpoint trap.</a:t>
            </a:r>
          </a:p>
          <a:p>
            <a:r>
              <a:rPr lang="en-US" altLang="zh-TW" dirty="0"/>
              <a:t>0x8000058a in L3 ()</a:t>
            </a:r>
          </a:p>
          <a:p>
            <a:r>
              <a:rPr lang="en-US" altLang="zh-TW" dirty="0"/>
              <a:t>$1 = 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32146253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570655" y="323972"/>
            <a:ext cx="1643325" cy="6250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.global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.text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MOV $10814,%ebx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MOV $2972,%eax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MOV $10017,%ecx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CMP %eax,%ebx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JL L1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JMP L2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L1: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IMUL %eax,%ebx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ADD %eax,%ebx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MOV %ebx,%eax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SUB %ecx,%eax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JMP L3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L2: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IMUL %eax,%ebx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SUB %eax,%ebx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MOV %ebx,%eax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ADD %ecx,%eax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L3: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mtClean="0"/>
              <a:t>NOP</a:t>
            </a:r>
            <a:endParaRPr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0" y="0"/>
            <a:ext cx="1156447" cy="6858000"/>
          </a:xfrm>
          <a:prstGeom prst="wedgeRectCallout">
            <a:avLst>
              <a:gd name="adj1" fmla="val 61338"/>
              <a:gd name="adj2" fmla="val -24559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31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4012" y="184150"/>
            <a:ext cx="2087656" cy="6489699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000" dirty="0"/>
              <a:t>.global main</a:t>
            </a:r>
          </a:p>
          <a:p>
            <a:pPr marL="0" indent="0">
              <a:buNone/>
            </a:pPr>
            <a:r>
              <a:rPr lang="en-US" altLang="zh-TW" sz="1000" dirty="0"/>
              <a:t>.text</a:t>
            </a:r>
          </a:p>
          <a:p>
            <a:pPr marL="0" indent="0">
              <a:buNone/>
            </a:pP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main</a:t>
            </a:r>
            <a:r>
              <a:rPr lang="en-US" altLang="zh-TW" sz="1000" dirty="0" smtClean="0"/>
              <a:t>: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MOV $</a:t>
            </a:r>
            <a:r>
              <a:rPr lang="en-US" altLang="zh-TW" sz="1000" dirty="0" smtClean="0"/>
              <a:t>15329</a:t>
            </a:r>
            <a:r>
              <a:rPr lang="en-US" altLang="zh-TW" sz="1000" dirty="0"/>
              <a:t>,%ebx</a:t>
            </a:r>
          </a:p>
          <a:p>
            <a:pPr marL="0" indent="0">
              <a:buNone/>
            </a:pPr>
            <a:r>
              <a:rPr lang="en-US" altLang="zh-TW" sz="1000" dirty="0"/>
              <a:t>MOV </a:t>
            </a:r>
            <a:r>
              <a:rPr lang="en-US" altLang="zh-TW" sz="1000" dirty="0" smtClean="0"/>
              <a:t>$21674,%</a:t>
            </a:r>
            <a:r>
              <a:rPr lang="en-US" altLang="zh-TW" sz="1000" dirty="0"/>
              <a:t>eax</a:t>
            </a:r>
          </a:p>
          <a:p>
            <a:pPr marL="0" indent="0">
              <a:buNone/>
            </a:pPr>
            <a:r>
              <a:rPr lang="en-US" altLang="zh-TW" sz="1000" dirty="0"/>
              <a:t>MOV </a:t>
            </a:r>
            <a:r>
              <a:rPr lang="en-US" altLang="zh-TW" sz="1000" dirty="0" smtClean="0"/>
              <a:t>$25704,%</a:t>
            </a:r>
            <a:r>
              <a:rPr lang="en-US" altLang="zh-TW" sz="1000" dirty="0"/>
              <a:t>ecx</a:t>
            </a:r>
          </a:p>
          <a:p>
            <a:pPr marL="0" indent="0">
              <a:buNone/>
            </a:pPr>
            <a:r>
              <a:rPr lang="en-US" altLang="zh-TW" sz="1000" dirty="0"/>
              <a:t>CMP %</a:t>
            </a:r>
            <a:r>
              <a:rPr lang="en-US" altLang="zh-TW" sz="1000" dirty="0" err="1"/>
              <a:t>eax</a:t>
            </a:r>
            <a:r>
              <a:rPr lang="en-US" altLang="zh-TW" sz="1000" dirty="0"/>
              <a:t>,%</a:t>
            </a:r>
            <a:r>
              <a:rPr lang="en-US" altLang="zh-TW" sz="1000" dirty="0" err="1"/>
              <a:t>ebx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JL L1 </a:t>
            </a:r>
          </a:p>
          <a:p>
            <a:pPr marL="0" indent="0">
              <a:buNone/>
            </a:pPr>
            <a:r>
              <a:rPr lang="en-US" altLang="zh-TW" sz="1000" dirty="0"/>
              <a:t>JMP L2 </a:t>
            </a:r>
          </a:p>
          <a:p>
            <a:pPr marL="0" indent="0">
              <a:buNone/>
            </a:pPr>
            <a:r>
              <a:rPr lang="en-US" altLang="zh-TW" sz="1000" dirty="0"/>
              <a:t>L1:</a:t>
            </a:r>
          </a:p>
          <a:p>
            <a:pPr marL="0" indent="0">
              <a:buNone/>
            </a:pPr>
            <a:r>
              <a:rPr lang="en-US" altLang="zh-TW" sz="1000" dirty="0"/>
              <a:t>IMUL %</a:t>
            </a:r>
            <a:r>
              <a:rPr lang="en-US" altLang="zh-TW" sz="1000" dirty="0" err="1"/>
              <a:t>eax</a:t>
            </a:r>
            <a:r>
              <a:rPr lang="en-US" altLang="zh-TW" sz="1000" dirty="0"/>
              <a:t>,%</a:t>
            </a:r>
            <a:r>
              <a:rPr lang="en-US" altLang="zh-TW" sz="1000" dirty="0" err="1"/>
              <a:t>ebx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ADD %</a:t>
            </a:r>
            <a:r>
              <a:rPr lang="en-US" altLang="zh-TW" sz="1000" dirty="0" err="1"/>
              <a:t>eax</a:t>
            </a:r>
            <a:r>
              <a:rPr lang="en-US" altLang="zh-TW" sz="1000" dirty="0"/>
              <a:t>,%</a:t>
            </a:r>
            <a:r>
              <a:rPr lang="en-US" altLang="zh-TW" sz="1000" dirty="0" err="1"/>
              <a:t>ebx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MOV %</a:t>
            </a:r>
            <a:r>
              <a:rPr lang="en-US" altLang="zh-TW" sz="1000" dirty="0" err="1"/>
              <a:t>ebx</a:t>
            </a:r>
            <a:r>
              <a:rPr lang="en-US" altLang="zh-TW" sz="1000" dirty="0"/>
              <a:t>,%</a:t>
            </a:r>
            <a:r>
              <a:rPr lang="en-US" altLang="zh-TW" sz="1000" dirty="0" err="1"/>
              <a:t>eax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SUB %</a:t>
            </a:r>
            <a:r>
              <a:rPr lang="en-US" altLang="zh-TW" sz="1000" dirty="0" err="1"/>
              <a:t>ecx</a:t>
            </a:r>
            <a:r>
              <a:rPr lang="en-US" altLang="zh-TW" sz="1000" dirty="0"/>
              <a:t>,%</a:t>
            </a:r>
            <a:r>
              <a:rPr lang="en-US" altLang="zh-TW" sz="1000" dirty="0" err="1"/>
              <a:t>eax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JMP L3 </a:t>
            </a:r>
          </a:p>
          <a:p>
            <a:pPr marL="0" indent="0">
              <a:buNone/>
            </a:pPr>
            <a:r>
              <a:rPr lang="en-US" altLang="zh-TW" sz="1000" dirty="0"/>
              <a:t>L2:</a:t>
            </a:r>
          </a:p>
          <a:p>
            <a:pPr marL="0" indent="0">
              <a:buNone/>
            </a:pPr>
            <a:r>
              <a:rPr lang="en-US" altLang="zh-TW" sz="1000" dirty="0"/>
              <a:t>IMUL %</a:t>
            </a:r>
            <a:r>
              <a:rPr lang="en-US" altLang="zh-TW" sz="1000" dirty="0" err="1"/>
              <a:t>eax</a:t>
            </a:r>
            <a:r>
              <a:rPr lang="en-US" altLang="zh-TW" sz="1000" dirty="0"/>
              <a:t>,%</a:t>
            </a:r>
            <a:r>
              <a:rPr lang="en-US" altLang="zh-TW" sz="1000" dirty="0" err="1"/>
              <a:t>ebx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SUB %</a:t>
            </a:r>
            <a:r>
              <a:rPr lang="en-US" altLang="zh-TW" sz="1000" dirty="0" err="1"/>
              <a:t>eax</a:t>
            </a:r>
            <a:r>
              <a:rPr lang="en-US" altLang="zh-TW" sz="1000" dirty="0"/>
              <a:t>,%</a:t>
            </a:r>
            <a:r>
              <a:rPr lang="en-US" altLang="zh-TW" sz="1000" dirty="0" err="1"/>
              <a:t>ebx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MOV %</a:t>
            </a:r>
            <a:r>
              <a:rPr lang="en-US" altLang="zh-TW" sz="1000" dirty="0" err="1"/>
              <a:t>ebx</a:t>
            </a:r>
            <a:r>
              <a:rPr lang="en-US" altLang="zh-TW" sz="1000" dirty="0"/>
              <a:t>,%</a:t>
            </a:r>
            <a:r>
              <a:rPr lang="en-US" altLang="zh-TW" sz="1000" dirty="0" err="1"/>
              <a:t>eax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ADD %</a:t>
            </a:r>
            <a:r>
              <a:rPr lang="en-US" altLang="zh-TW" sz="1000" dirty="0" err="1"/>
              <a:t>ecx</a:t>
            </a:r>
            <a:r>
              <a:rPr lang="en-US" altLang="zh-TW" sz="1000" dirty="0"/>
              <a:t>,%</a:t>
            </a:r>
            <a:r>
              <a:rPr lang="en-US" altLang="zh-TW" sz="1000" dirty="0" err="1"/>
              <a:t>eax</a:t>
            </a:r>
            <a:endParaRPr lang="en-US" altLang="zh-TW" sz="1000" dirty="0"/>
          </a:p>
          <a:p>
            <a:pPr marL="0" indent="0">
              <a:buNone/>
            </a:pPr>
            <a:r>
              <a:rPr lang="en-US" altLang="zh-TW" sz="1000" dirty="0"/>
              <a:t>L3:</a:t>
            </a:r>
          </a:p>
          <a:p>
            <a:pPr marL="0" indent="0">
              <a:buNone/>
            </a:pPr>
            <a:r>
              <a:rPr lang="en-US" altLang="zh-TW" sz="1000" dirty="0"/>
              <a:t>INT3    # &lt;--- set a breakpoint here</a:t>
            </a:r>
          </a:p>
          <a:p>
            <a:pPr marL="0" indent="0">
              <a:buNone/>
            </a:pPr>
            <a:r>
              <a:rPr lang="en-US" altLang="zh-TW" sz="1000" dirty="0"/>
              <a:t>NOP</a:t>
            </a:r>
            <a:endParaRPr lang="zh-TW" altLang="en-US" sz="1000" dirty="0"/>
          </a:p>
        </p:txBody>
      </p:sp>
      <p:sp>
        <p:nvSpPr>
          <p:cNvPr id="4" name="矩形 3"/>
          <p:cNvSpPr/>
          <p:nvPr/>
        </p:nvSpPr>
        <p:spPr>
          <a:xfrm>
            <a:off x="3854379" y="814208"/>
            <a:ext cx="4746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https://ehsandev.com/pico2014/reverse_engineering/basic_asm.html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54379" y="2645359"/>
            <a:ext cx="30986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/>
              <a:t>gcc</a:t>
            </a:r>
            <a:r>
              <a:rPr lang="en-US" altLang="zh-TW" dirty="0"/>
              <a:t> -o </a:t>
            </a:r>
            <a:r>
              <a:rPr lang="en-US" altLang="zh-TW" dirty="0" smtClean="0"/>
              <a:t>basic3 basic3.s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54379" y="1983668"/>
            <a:ext cx="300814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err="1"/>
              <a:t>gedit</a:t>
            </a:r>
            <a:r>
              <a:rPr lang="en-US" altLang="zh-TW" dirty="0"/>
              <a:t> </a:t>
            </a:r>
            <a:r>
              <a:rPr lang="en-US" altLang="zh-TW" dirty="0" smtClean="0"/>
              <a:t>basic3.s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854379" y="3430811"/>
            <a:ext cx="4954643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gdb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./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basic3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-q -batch -n -ex 'r' -ex 'p $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Program received signal SIGTRAP, Trace/breakpoint trap.</a:t>
            </a:r>
          </a:p>
          <a:p>
            <a:r>
              <a:rPr lang="en-US" altLang="zh-TW" dirty="0"/>
              <a:t>0x8000058a in L3 ()</a:t>
            </a:r>
          </a:p>
          <a:p>
            <a:r>
              <a:rPr lang="en-US" altLang="zh-TW" dirty="0"/>
              <a:t>$1 = 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332236716</a:t>
            </a:r>
          </a:p>
        </p:txBody>
      </p:sp>
      <p:sp>
        <p:nvSpPr>
          <p:cNvPr id="8" name="矩形圖說文字 7"/>
          <p:cNvSpPr/>
          <p:nvPr/>
        </p:nvSpPr>
        <p:spPr>
          <a:xfrm>
            <a:off x="0" y="0"/>
            <a:ext cx="1156447" cy="6858000"/>
          </a:xfrm>
          <a:prstGeom prst="wedgeRectCallout">
            <a:avLst>
              <a:gd name="adj1" fmla="val 61338"/>
              <a:gd name="adj2" fmla="val -24559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66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6"/>
            <a:ext cx="2087656" cy="58118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MOV </a:t>
            </a:r>
            <a:r>
              <a:rPr lang="en-US" altLang="zh-TW" dirty="0"/>
              <a:t>$</a:t>
            </a:r>
            <a:r>
              <a:rPr lang="en-US" altLang="zh-TW" dirty="0" smtClean="0"/>
              <a:t>15329</a:t>
            </a:r>
            <a:r>
              <a:rPr lang="en-US" altLang="zh-TW" dirty="0"/>
              <a:t>,%ebx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$21674,%</a:t>
            </a:r>
            <a:r>
              <a:rPr lang="en-US" altLang="zh-TW" dirty="0"/>
              <a:t>eax</a:t>
            </a:r>
          </a:p>
          <a:p>
            <a:pPr marL="0" indent="0">
              <a:buNone/>
            </a:pPr>
            <a:r>
              <a:rPr lang="en-US" altLang="zh-TW" dirty="0"/>
              <a:t>MOV </a:t>
            </a:r>
            <a:r>
              <a:rPr lang="en-US" altLang="zh-TW" dirty="0" smtClean="0"/>
              <a:t>$25704,%</a:t>
            </a:r>
            <a:r>
              <a:rPr lang="en-US" altLang="zh-TW" dirty="0"/>
              <a:t>ecx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 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,%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ebx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JL L1 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JMP L2 </a:t>
            </a:r>
          </a:p>
          <a:p>
            <a:pPr marL="0" indent="0">
              <a:buNone/>
            </a:pPr>
            <a:r>
              <a:rPr lang="en-US" altLang="zh-TW" dirty="0"/>
              <a:t>L1: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JMP L3 </a:t>
            </a:r>
          </a:p>
          <a:p>
            <a:pPr marL="0" indent="0">
              <a:buNone/>
            </a:pPr>
            <a:r>
              <a:rPr lang="en-US" altLang="zh-TW" dirty="0"/>
              <a:t>L2:</a:t>
            </a:r>
          </a:p>
          <a:p>
            <a:pPr marL="0" indent="0">
              <a:buNone/>
            </a:pPr>
            <a:r>
              <a:rPr lang="en-US" altLang="zh-TW" dirty="0"/>
              <a:t>IMUL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SUB %</a:t>
            </a:r>
            <a:r>
              <a:rPr lang="en-US" altLang="zh-TW" dirty="0" err="1"/>
              <a:t>eax</a:t>
            </a:r>
            <a:r>
              <a:rPr lang="en-US" altLang="zh-TW" dirty="0"/>
              <a:t>,%</a:t>
            </a:r>
            <a:r>
              <a:rPr lang="en-US" altLang="zh-TW" dirty="0" err="1"/>
              <a:t>ebx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MOV %</a:t>
            </a:r>
            <a:r>
              <a:rPr lang="en-US" altLang="zh-TW" dirty="0" err="1"/>
              <a:t>ebx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ADD %</a:t>
            </a:r>
            <a:r>
              <a:rPr lang="en-US" altLang="zh-TW" dirty="0" err="1"/>
              <a:t>ecx</a:t>
            </a:r>
            <a:r>
              <a:rPr lang="en-US" altLang="zh-TW" dirty="0"/>
              <a:t>,%</a:t>
            </a:r>
            <a:r>
              <a:rPr lang="en-US" altLang="zh-TW" dirty="0" err="1"/>
              <a:t>eax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L3:</a:t>
            </a:r>
          </a:p>
          <a:p>
            <a:pPr marL="0" indent="0">
              <a:buNone/>
            </a:pPr>
            <a:r>
              <a:rPr lang="en-US" altLang="zh-TW" dirty="0"/>
              <a:t>INT3    # &lt;--- set a breakpoint here</a:t>
            </a:r>
          </a:p>
          <a:p>
            <a:pPr marL="0" indent="0">
              <a:buNone/>
            </a:pPr>
            <a:r>
              <a:rPr lang="en-US" altLang="zh-TW" dirty="0"/>
              <a:t>NOP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3657599" y="518459"/>
          <a:ext cx="41237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882"/>
                <a:gridCol w="2061882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eax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21674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ebx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15329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%</a:t>
                      </a:r>
                      <a:r>
                        <a:rPr lang="en-US" altLang="zh-TW" dirty="0" err="1" smtClean="0"/>
                        <a:t>ecx</a:t>
                      </a:r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25704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871848" y="3244334"/>
            <a:ext cx="1576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21674 &gt; 15329</a:t>
            </a:r>
            <a:endParaRPr lang="zh-TW" altLang="en-US" dirty="0"/>
          </a:p>
          <a:p>
            <a:r>
              <a:rPr lang="en-US" altLang="zh-TW" dirty="0"/>
              <a:t>%</a:t>
            </a:r>
            <a:r>
              <a:rPr lang="en-US" altLang="zh-TW" dirty="0" err="1" smtClean="0"/>
              <a:t>eax</a:t>
            </a:r>
            <a:r>
              <a:rPr lang="en-US" altLang="zh-TW" dirty="0" smtClean="0"/>
              <a:t>   &gt; %</a:t>
            </a:r>
            <a:r>
              <a:rPr lang="en-US" altLang="zh-TW" dirty="0" err="1" smtClean="0"/>
              <a:t>ebx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371392" y="4361801"/>
            <a:ext cx="5422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operation checks if the second element is less than the first element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If </a:t>
            </a:r>
            <a:r>
              <a:rPr lang="en-US" altLang="zh-TW" dirty="0"/>
              <a:t>this is true it follows the first jump statement, and if it is false, it jumps to the second jump statement.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5809129" y="3415553"/>
            <a:ext cx="286871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451416" y="3521333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JL L1 </a:t>
            </a:r>
          </a:p>
        </p:txBody>
      </p:sp>
    </p:spTree>
    <p:extLst>
      <p:ext uri="{BB962C8B-B14F-4D97-AF65-F5344CB8AC3E}">
        <p14:creationId xmlns:p14="http://schemas.microsoft.com/office/powerpoint/2010/main" val="282538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5692</TotalTime>
  <Words>6244</Words>
  <Application>Microsoft Office PowerPoint</Application>
  <PresentationFormat>如螢幕大小 (4:3)</PresentationFormat>
  <Paragraphs>1817</Paragraphs>
  <Slides>106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106</vt:i4>
      </vt:variant>
    </vt:vector>
  </HeadingPairs>
  <TitlesOfParts>
    <vt:vector size="114" baseType="lpstr">
      <vt:lpstr>SimSun</vt:lpstr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解讀關鍵組合語言I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-M參數: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Data Transfer Instructions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將一個數值轉換成其2's 補數，達到反串串該數值符號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間接定址 Indirect Addressing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MASM組合語言</dc:title>
  <dc:creator>ksu</dc:creator>
  <cp:lastModifiedBy>ksu</cp:lastModifiedBy>
  <cp:revision>123</cp:revision>
  <dcterms:created xsi:type="dcterms:W3CDTF">2017-07-08T18:26:07Z</dcterms:created>
  <dcterms:modified xsi:type="dcterms:W3CDTF">2017-07-21T21:40:38Z</dcterms:modified>
</cp:coreProperties>
</file>